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2"/>
  </p:notesMasterIdLst>
  <p:sldIdLst>
    <p:sldId id="256" r:id="rId2"/>
    <p:sldId id="314" r:id="rId3"/>
    <p:sldId id="311" r:id="rId4"/>
    <p:sldId id="306" r:id="rId5"/>
    <p:sldId id="307" r:id="rId6"/>
    <p:sldId id="308" r:id="rId7"/>
    <p:sldId id="309" r:id="rId8"/>
    <p:sldId id="305" r:id="rId9"/>
    <p:sldId id="313" r:id="rId10"/>
    <p:sldId id="257" r:id="rId11"/>
    <p:sldId id="258" r:id="rId12"/>
    <p:sldId id="259" r:id="rId13"/>
    <p:sldId id="260" r:id="rId14"/>
    <p:sldId id="261" r:id="rId15"/>
    <p:sldId id="263" r:id="rId16"/>
    <p:sldId id="264" r:id="rId17"/>
    <p:sldId id="265" r:id="rId18"/>
    <p:sldId id="266" r:id="rId19"/>
    <p:sldId id="268" r:id="rId20"/>
    <p:sldId id="269" r:id="rId21"/>
    <p:sldId id="270" r:id="rId22"/>
    <p:sldId id="271" r:id="rId23"/>
    <p:sldId id="273" r:id="rId24"/>
    <p:sldId id="274" r:id="rId25"/>
    <p:sldId id="275" r:id="rId26"/>
    <p:sldId id="276" r:id="rId27"/>
    <p:sldId id="318" r:id="rId28"/>
    <p:sldId id="319" r:id="rId29"/>
    <p:sldId id="320" r:id="rId30"/>
    <p:sldId id="312" r:id="rId3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70101"/>
    <a:srgbClr val="01022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339" autoAdjust="0"/>
    <p:restoredTop sz="94660"/>
  </p:normalViewPr>
  <p:slideViewPr>
    <p:cSldViewPr>
      <p:cViewPr varScale="1">
        <p:scale>
          <a:sx n="41" d="100"/>
          <a:sy n="41" d="100"/>
        </p:scale>
        <p:origin x="-69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6FAEA2F-D8FD-48F4-A783-E3C679F71D3B}" type="datetimeFigureOut">
              <a:rPr lang="ru-RU"/>
              <a:pPr>
                <a:defRPr/>
              </a:pPr>
              <a:t>09.03.2017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3291524-9D20-43E2-A482-A79741B2BC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CE5CD8-E2D9-4C37-8E26-C7269CD7E123}" type="datetime1">
              <a:rPr lang="ru-RU"/>
              <a:pPr>
                <a:defRPr/>
              </a:pPr>
              <a:t>09.03.2017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322135-1C6D-4C21-ABAD-4765F0DC84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1CD8AB-E491-437E-9A3A-4C6A3A0E407E}" type="datetime1">
              <a:rPr lang="ru-RU"/>
              <a:pPr>
                <a:defRPr/>
              </a:pPr>
              <a:t>09.03.2017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7F129-7E6E-4F27-A3F1-08BD77E50D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64C0C2-2809-4D81-9603-437BAF131298}" type="datetime1">
              <a:rPr lang="ru-RU"/>
              <a:pPr>
                <a:defRPr/>
              </a:pPr>
              <a:t>09.03.2017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888A8-8910-4B4F-BDCF-673823B943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117FE4-7B76-4212-943F-296994BCA1E7}" type="datetime1">
              <a:rPr lang="ru-RU"/>
              <a:pPr>
                <a:defRPr/>
              </a:pPr>
              <a:t>09.03.2017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840370-9783-45EF-8045-AB1A1EA3EE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630827-A371-46B0-8C56-EFE333102F59}" type="datetime1">
              <a:rPr lang="ru-RU"/>
              <a:pPr>
                <a:defRPr/>
              </a:pPr>
              <a:t>09.03.2017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E632CB-8702-42B7-B3B7-DBC0D9EAE4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6CC412-99C3-4032-9E43-FB9BB5D5730A}" type="datetime1">
              <a:rPr lang="ru-RU"/>
              <a:pPr>
                <a:defRPr/>
              </a:pPr>
              <a:t>09.03.2017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7B5DC1-54FD-4E53-B506-E5920B7636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719CE-A29D-44BE-BB28-D1D955FEAE48}" type="datetime1">
              <a:rPr lang="ru-RU"/>
              <a:pPr>
                <a:defRPr/>
              </a:pPr>
              <a:t>09.03.2017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46C11A-6356-4860-9D57-051D9717B1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EDC637-D768-4C9B-A2A2-D4E44DB8DA15}" type="datetime1">
              <a:rPr lang="ru-RU"/>
              <a:pPr>
                <a:defRPr/>
              </a:pPr>
              <a:t>09.03.2017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2F074E-69C8-4698-9536-7AA72D3D10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363080-037D-4A6B-AF68-E9059C3955E0}" type="datetime1">
              <a:rPr lang="ru-RU"/>
              <a:pPr>
                <a:defRPr/>
              </a:pPr>
              <a:t>09.03.2017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57A7F3-2E2D-4131-B6CB-0CE483A639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8BE7A-535D-419D-9DB4-2C6B6CAA26EA}" type="datetime1">
              <a:rPr lang="ru-RU"/>
              <a:pPr>
                <a:defRPr/>
              </a:pPr>
              <a:t>09.03.2017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3DBD14-158E-44A9-B629-395954A49B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14D6B-0400-4301-9178-B8190BD8B57E}" type="datetime1">
              <a:rPr lang="ru-RU"/>
              <a:pPr>
                <a:defRPr/>
              </a:pPr>
              <a:t>09.03.2017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E2C873-2EE7-4D03-87CE-EB369414C3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E5C7DBB-CDE0-45F9-A195-F9F3428353C5}" type="datetime1">
              <a:rPr lang="ru-RU"/>
              <a:pPr>
                <a:defRPr/>
              </a:pPr>
              <a:t>09.03.2017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0F1EBA4-3F9D-45DB-AA79-CFC91B9875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heel spokes="8"/>
  </p:transition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" Target="slide20.xml"/><Relationship Id="rId13" Type="http://schemas.openxmlformats.org/officeDocument/2006/relationships/slide" Target="slide17.xml"/><Relationship Id="rId18" Type="http://schemas.openxmlformats.org/officeDocument/2006/relationships/slide" Target="slide3.xml"/><Relationship Id="rId3" Type="http://schemas.openxmlformats.org/officeDocument/2006/relationships/slide" Target="slide15.xml"/><Relationship Id="rId7" Type="http://schemas.openxmlformats.org/officeDocument/2006/relationships/slide" Target="slide16.xml"/><Relationship Id="rId12" Type="http://schemas.openxmlformats.org/officeDocument/2006/relationships/slide" Target="slide21.xml"/><Relationship Id="rId17" Type="http://schemas.openxmlformats.org/officeDocument/2006/relationships/slide" Target="slide26.xml"/><Relationship Id="rId2" Type="http://schemas.openxmlformats.org/officeDocument/2006/relationships/slide" Target="slide11.xml"/><Relationship Id="rId16" Type="http://schemas.openxmlformats.org/officeDocument/2006/relationships/slide" Target="slide2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2.xml"/><Relationship Id="rId11" Type="http://schemas.openxmlformats.org/officeDocument/2006/relationships/slide" Target="slide25.xml"/><Relationship Id="rId5" Type="http://schemas.openxmlformats.org/officeDocument/2006/relationships/slide" Target="slide23.xml"/><Relationship Id="rId15" Type="http://schemas.openxmlformats.org/officeDocument/2006/relationships/slide" Target="slide18.xml"/><Relationship Id="rId10" Type="http://schemas.openxmlformats.org/officeDocument/2006/relationships/slide" Target="slide13.xml"/><Relationship Id="rId19" Type="http://schemas.openxmlformats.org/officeDocument/2006/relationships/image" Target="../media/image4.wmf"/><Relationship Id="rId4" Type="http://schemas.openxmlformats.org/officeDocument/2006/relationships/slide" Target="slide19.xml"/><Relationship Id="rId9" Type="http://schemas.openxmlformats.org/officeDocument/2006/relationships/slide" Target="slide24.xml"/><Relationship Id="rId14" Type="http://schemas.openxmlformats.org/officeDocument/2006/relationships/slide" Target="slide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7" Type="http://schemas.openxmlformats.org/officeDocument/2006/relationships/image" Target="../media/image9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slide" Target="slide1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3" Type="http://schemas.openxmlformats.org/officeDocument/2006/relationships/image" Target="../media/image11.jpeg"/><Relationship Id="rId7" Type="http://schemas.openxmlformats.org/officeDocument/2006/relationships/image" Target="../media/image14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jpeg"/><Relationship Id="rId5" Type="http://schemas.openxmlformats.org/officeDocument/2006/relationships/image" Target="../media/image12.pn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714348" y="928671"/>
            <a:ext cx="7772400" cy="3360654"/>
          </a:xfrm>
        </p:spPr>
        <p:txBody>
          <a:bodyPr>
            <a:noAutofit/>
          </a:bodyPr>
          <a:lstStyle/>
          <a:p>
            <a:r>
              <a:rPr lang="kk-KZ" sz="8800" b="1" dirty="0" smtClean="0">
                <a:solidFill>
                  <a:srgbClr val="C00000"/>
                </a:solidFill>
                <a:latin typeface="Mistral" pitchFamily="66" charset="0"/>
                <a:cs typeface="Arial" charset="0"/>
              </a:rPr>
              <a:t>Математикалық кеш:</a:t>
            </a:r>
            <a:r>
              <a:rPr lang="en-US" sz="8800" b="1" dirty="0" smtClean="0">
                <a:solidFill>
                  <a:srgbClr val="C00000"/>
                </a:solidFill>
                <a:latin typeface="Mistral" pitchFamily="66" charset="0"/>
                <a:cs typeface="Arial" charset="0"/>
              </a:rPr>
              <a:t/>
            </a:r>
            <a:br>
              <a:rPr lang="en-US" sz="8800" b="1" dirty="0" smtClean="0">
                <a:solidFill>
                  <a:srgbClr val="C00000"/>
                </a:solidFill>
                <a:latin typeface="Mistral" pitchFamily="66" charset="0"/>
                <a:cs typeface="Arial" charset="0"/>
              </a:rPr>
            </a:br>
            <a:r>
              <a:rPr lang="kk-KZ" sz="8800" b="1" dirty="0" smtClean="0">
                <a:solidFill>
                  <a:srgbClr val="C00000"/>
                </a:solidFill>
                <a:latin typeface="Mistral" pitchFamily="66" charset="0"/>
                <a:cs typeface="Arial" charset="0"/>
              </a:rPr>
              <a:t>“Логика қайда”</a:t>
            </a:r>
            <a:endParaRPr lang="ru-RU" sz="8800" b="1" dirty="0" smtClean="0">
              <a:solidFill>
                <a:srgbClr val="C00000"/>
              </a:solidFill>
              <a:latin typeface="Mistral" pitchFamily="66" charset="0"/>
              <a:cs typeface="Arial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4077072"/>
            <a:ext cx="7286676" cy="1953906"/>
          </a:xfrm>
        </p:spPr>
        <p:txBody>
          <a:bodyPr rtlCol="0">
            <a:noAutofit/>
          </a:bodyPr>
          <a:lstStyle/>
          <a:p>
            <a:pPr algn="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kk-KZ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kk-KZ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Дайындаған: Л Омарова</a:t>
            </a:r>
            <a:endParaRPr lang="ru-RU" sz="3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5" descr="H:\Documents and Settings\Aida\Рабочий стол\текстуры и фоны, клипарты\idpenci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-1193082">
            <a:off x="204018" y="1489435"/>
            <a:ext cx="2598737" cy="17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7" descr="H:\Documents and Settings\Aida\Рабочий стол\текстуры и фоны, клипарты\новеньки картинки\pencil rolling hc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1412776"/>
            <a:ext cx="2697163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428596" y="1285860"/>
          <a:ext cx="8247858" cy="40719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75419"/>
                <a:gridCol w="1216176"/>
                <a:gridCol w="1185421"/>
                <a:gridCol w="1185421"/>
                <a:gridCol w="1185421"/>
              </a:tblGrid>
              <a:tr h="1017992">
                <a:tc>
                  <a:txBody>
                    <a:bodyPr/>
                    <a:lstStyle/>
                    <a:p>
                      <a:r>
                        <a:rPr lang="ru-RU" sz="3200" b="1" dirty="0" smtClean="0">
                          <a:solidFill>
                            <a:srgbClr val="010229"/>
                          </a:solidFill>
                          <a:latin typeface="Georgia" pitchFamily="18" charset="0"/>
                        </a:rPr>
                        <a:t>Алгебра </a:t>
                      </a:r>
                      <a:endParaRPr lang="ru-RU" sz="3200" b="1" dirty="0">
                        <a:solidFill>
                          <a:srgbClr val="010229"/>
                        </a:solidFill>
                        <a:latin typeface="Georg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7992">
                <a:tc>
                  <a:txBody>
                    <a:bodyPr/>
                    <a:lstStyle/>
                    <a:p>
                      <a:r>
                        <a:rPr lang="ru-RU" sz="3200" b="1" dirty="0" smtClean="0">
                          <a:solidFill>
                            <a:srgbClr val="010229"/>
                          </a:solidFill>
                          <a:latin typeface="Georgia" pitchFamily="18" charset="0"/>
                        </a:rPr>
                        <a:t>Геометрия </a:t>
                      </a:r>
                      <a:endParaRPr lang="ru-RU" sz="3200" b="1" dirty="0">
                        <a:solidFill>
                          <a:srgbClr val="010229"/>
                        </a:solidFill>
                        <a:latin typeface="Georg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7992">
                <a:tc>
                  <a:txBody>
                    <a:bodyPr/>
                    <a:lstStyle/>
                    <a:p>
                      <a:r>
                        <a:rPr lang="kk-KZ" sz="3200" b="1" dirty="0" smtClean="0">
                          <a:solidFill>
                            <a:srgbClr val="010229"/>
                          </a:solidFill>
                          <a:latin typeface="Georgia" pitchFamily="18" charset="0"/>
                        </a:rPr>
                        <a:t>Математиктер</a:t>
                      </a:r>
                      <a:endParaRPr lang="ru-RU" sz="3200" b="1" dirty="0">
                        <a:solidFill>
                          <a:srgbClr val="010229"/>
                        </a:solidFill>
                        <a:latin typeface="Georg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7992">
                <a:tc>
                  <a:txBody>
                    <a:bodyPr/>
                    <a:lstStyle/>
                    <a:p>
                      <a:r>
                        <a:rPr lang="ru-RU" sz="3200" b="1" dirty="0" smtClean="0">
                          <a:solidFill>
                            <a:srgbClr val="010229"/>
                          </a:solidFill>
                          <a:latin typeface="Georgia" pitchFamily="18" charset="0"/>
                        </a:rPr>
                        <a:t>Логика </a:t>
                      </a:r>
                      <a:endParaRPr lang="ru-RU" sz="3200" b="1" dirty="0">
                        <a:solidFill>
                          <a:srgbClr val="010229"/>
                        </a:solidFill>
                        <a:latin typeface="Georg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372200" y="0"/>
            <a:ext cx="25575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C00000"/>
                </a:solidFill>
                <a:latin typeface="Georgia" pitchFamily="18" charset="0"/>
              </a:rPr>
              <a:t>I</a:t>
            </a:r>
            <a:r>
              <a:rPr lang="kk-KZ" sz="4400" b="1" dirty="0" smtClean="0">
                <a:solidFill>
                  <a:srgbClr val="C00000"/>
                </a:solidFill>
                <a:latin typeface="Georgia" pitchFamily="18" charset="0"/>
              </a:rPr>
              <a:t>ІІкезең</a:t>
            </a:r>
            <a:endParaRPr lang="ru-RU" sz="44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8" name="TextBox 7">
            <a:hlinkClick r:id="" action="ppaction://noaction" highlightClick="1"/>
          </p:cNvPr>
          <p:cNvSpPr txBox="1"/>
          <p:nvPr/>
        </p:nvSpPr>
        <p:spPr>
          <a:xfrm>
            <a:off x="3995936" y="1412776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100</a:t>
            </a:r>
            <a:endParaRPr lang="ru-RU" sz="36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95936" y="2428868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100</a:t>
            </a:r>
            <a:endParaRPr lang="ru-RU" sz="36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95936" y="3571876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hlinkClick r:id="rId4" action="ppaction://hlinksldjump"/>
              </a:rPr>
              <a:t>100</a:t>
            </a:r>
            <a:endParaRPr lang="ru-RU" sz="36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95936" y="4572008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hlinkClick r:id="rId5" action="ppaction://hlinksldjump"/>
              </a:rPr>
              <a:t>100</a:t>
            </a:r>
            <a:endParaRPr lang="ru-RU" sz="36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20072" y="1428736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hlinkClick r:id="rId6" action="ppaction://hlinksldjump"/>
              </a:rPr>
              <a:t>2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hlinkClick r:id="rId6" action="ppaction://hlinksldjump"/>
              </a:rPr>
              <a:t>00</a:t>
            </a:r>
            <a:endParaRPr lang="ru-RU" sz="36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20072" y="2428868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hlinkClick r:id="rId7" action="ppaction://hlinksldjump"/>
              </a:rPr>
              <a:t>2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hlinkClick r:id="rId7" action="ppaction://hlinksldjump"/>
              </a:rPr>
              <a:t>00</a:t>
            </a:r>
            <a:endParaRPr lang="ru-RU" sz="36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220072" y="3571876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hlinkClick r:id="rId8" action="ppaction://hlinksldjump"/>
              </a:rPr>
              <a:t>2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hlinkClick r:id="rId8" action="ppaction://hlinksldjump"/>
              </a:rPr>
              <a:t>00</a:t>
            </a:r>
            <a:endParaRPr lang="ru-RU" sz="36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220072" y="4572008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hlinkClick r:id="rId9" action="ppaction://hlinksldjump"/>
              </a:rPr>
              <a:t>2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hlinkClick r:id="rId9" action="ppaction://hlinksldjump"/>
              </a:rPr>
              <a:t>00</a:t>
            </a:r>
            <a:endParaRPr lang="ru-RU" sz="36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372200" y="1428736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hlinkClick r:id="rId10" action="ppaction://hlinksldjump"/>
              </a:rPr>
              <a:t>300</a:t>
            </a:r>
            <a:endParaRPr lang="ru-RU" sz="36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372200" y="4572008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hlinkClick r:id="rId11" action="ppaction://hlinksldjump"/>
              </a:rPr>
              <a:t>300</a:t>
            </a:r>
            <a:endParaRPr lang="ru-RU" sz="36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372200" y="3571876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hlinkClick r:id="rId12" action="ppaction://hlinksldjump"/>
              </a:rPr>
              <a:t>300</a:t>
            </a:r>
            <a:endParaRPr lang="ru-RU" sz="36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372200" y="2428868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hlinkClick r:id="rId13" action="ppaction://hlinksldjump"/>
              </a:rPr>
              <a:t>300</a:t>
            </a:r>
            <a:endParaRPr lang="ru-RU" sz="36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604316" y="1428736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hlinkClick r:id="rId14" action="ppaction://hlinksldjump"/>
              </a:rPr>
              <a:t>4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hlinkClick r:id="rId14" action="ppaction://hlinksldjump"/>
              </a:rPr>
              <a:t>00</a:t>
            </a:r>
            <a:endParaRPr lang="ru-RU" sz="36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532878" y="2428868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hlinkClick r:id="rId15" action="ppaction://hlinksldjump"/>
              </a:rPr>
              <a:t>4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hlinkClick r:id="rId15" action="ppaction://hlinksldjump"/>
              </a:rPr>
              <a:t>00</a:t>
            </a:r>
            <a:endParaRPr lang="ru-RU" sz="36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604316" y="3500438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hlinkClick r:id="rId16" action="ppaction://hlinksldjump"/>
              </a:rPr>
              <a:t>4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hlinkClick r:id="rId16" action="ppaction://hlinksldjump"/>
              </a:rPr>
              <a:t>00</a:t>
            </a:r>
            <a:endParaRPr lang="ru-RU" sz="36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604316" y="4572008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hlinkClick r:id="rId17" action="ppaction://hlinksldjump"/>
              </a:rPr>
              <a:t>4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hlinkClick r:id="rId17" action="ppaction://hlinksldjump"/>
              </a:rPr>
              <a:t>00</a:t>
            </a:r>
            <a:endParaRPr lang="ru-RU" sz="36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8913" name="Picture 1" descr="C:\Program Files (x86)\Microsoft Office\MEDIA\CAGCAT10\j0293240.wmf">
            <a:hlinkClick r:id="rId18" action="ppaction://hlinksldjump"/>
          </p:cNvPr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8028384" y="5877272"/>
            <a:ext cx="882204" cy="650831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940152" y="142852"/>
            <a:ext cx="298956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  <a:latin typeface="Georgia" pitchFamily="18" charset="0"/>
              </a:rPr>
              <a:t>Алгебра</a:t>
            </a:r>
            <a:endParaRPr lang="ru-RU" sz="44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928670"/>
            <a:ext cx="13573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</a:rPr>
              <a:t>100</a:t>
            </a:r>
            <a:endParaRPr lang="ru-RU" sz="54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642910" y="2175024"/>
            <a:ext cx="7643866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b="1" i="1" dirty="0" err="1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Үйде 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12 </a:t>
            </a:r>
            <a:r>
              <a:rPr lang="ru-RU" sz="3200" b="1" i="1" dirty="0" err="1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шыны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аяқ 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пен 9 </a:t>
            </a:r>
            <a:r>
              <a:rPr lang="ru-RU" sz="3200" b="1" i="1" dirty="0" err="1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тәрелке болған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lang="ru-RU" sz="3200" b="1" i="1" dirty="0" err="1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Балалар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шыны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аяқтардың жартысын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және 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 </a:t>
            </a:r>
            <a:r>
              <a:rPr lang="ru-RU" sz="3200" b="1" i="1" dirty="0" err="1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тәрелкені сындырды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lang="ru-RU" sz="3200" b="1" i="1" dirty="0" err="1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Үйде неше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шыны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аяқ тәрелкесіз қалды?</a:t>
            </a:r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>
            <a:hlinkClick r:id="rId2" action="ppaction://hlinksldjump"/>
          </p:cNvPr>
          <p:cNvSpPr/>
          <p:nvPr/>
        </p:nvSpPr>
        <p:spPr>
          <a:xfrm>
            <a:off x="5868144" y="5572140"/>
            <a:ext cx="317106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ru-RU" sz="4400" b="1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шыны</a:t>
            </a:r>
            <a:r>
              <a:rPr lang="ru-RU" sz="4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аяқ</a:t>
            </a:r>
            <a:endParaRPr lang="ru-RU" sz="4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Управляющая кнопка: возврат 7">
            <a:hlinkClick r:id="rId2" action="ppaction://hlinksldjump" highlightClick="1"/>
          </p:cNvPr>
          <p:cNvSpPr/>
          <p:nvPr/>
        </p:nvSpPr>
        <p:spPr>
          <a:xfrm>
            <a:off x="1763688" y="5733256"/>
            <a:ext cx="571504" cy="542350"/>
          </a:xfrm>
          <a:prstGeom prst="actionButtonReturn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300192" y="211287"/>
            <a:ext cx="26295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  <a:latin typeface="Georgia" pitchFamily="18" charset="0"/>
              </a:rPr>
              <a:t>Алгебра</a:t>
            </a:r>
            <a:endParaRPr lang="ru-RU" sz="44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928670"/>
            <a:ext cx="13573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54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</a:rPr>
              <a:t>00</a:t>
            </a:r>
            <a:endParaRPr lang="ru-RU" sz="54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357158" y="2421245"/>
            <a:ext cx="842968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hangingPunct="0"/>
            <a:r>
              <a:rPr lang="kk-KZ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 жиынындағы х-тің әрбір мәніне У жиынының нақты бір у мәнін сәйкес қоятын ереже немесе заңдылық.</a:t>
            </a:r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>
            <a:hlinkClick r:id="rId2" action="ppaction://hlinksldjump"/>
          </p:cNvPr>
          <p:cNvSpPr/>
          <p:nvPr/>
        </p:nvSpPr>
        <p:spPr>
          <a:xfrm>
            <a:off x="6215074" y="5572140"/>
            <a:ext cx="243047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4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Функция</a:t>
            </a:r>
            <a:endParaRPr lang="ru-RU" sz="4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Управляющая кнопка: возврат 8">
            <a:hlinkClick r:id="rId2" action="ppaction://hlinksldjump" highlightClick="1"/>
          </p:cNvPr>
          <p:cNvSpPr/>
          <p:nvPr/>
        </p:nvSpPr>
        <p:spPr>
          <a:xfrm>
            <a:off x="1763688" y="5733256"/>
            <a:ext cx="571504" cy="542350"/>
          </a:xfrm>
          <a:prstGeom prst="actionButtonReturn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300192" y="142852"/>
            <a:ext cx="26295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  <a:latin typeface="Georgia" pitchFamily="18" charset="0"/>
              </a:rPr>
              <a:t>Алгебра</a:t>
            </a:r>
            <a:endParaRPr lang="ru-RU" sz="44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928670"/>
            <a:ext cx="13573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54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</a:rPr>
              <a:t>00</a:t>
            </a:r>
            <a:endParaRPr lang="ru-RU" sz="54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395536" y="1477815"/>
            <a:ext cx="8429684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2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Атасы немересінің әр бір туған</a:t>
            </a:r>
            <a:r>
              <a:rPr kumimoji="0" lang="kk-KZ" sz="3200" b="1" i="1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күніне кітап сыйлайды. Бірінші туған күніне 1 кітап, екінші туған күніне 2 кітап, үшінші туған күніне 4 кітап және т.с.с. Немересі алты жасқа келді. </a:t>
            </a:r>
            <a:r>
              <a:rPr lang="kk-KZ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Атасы сыйлаған барлық кітаптар саны?</a:t>
            </a:r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>
            <a:hlinkClick r:id="rId2" action="ppaction://hlinksldjump"/>
          </p:cNvPr>
          <p:cNvSpPr/>
          <p:nvPr/>
        </p:nvSpPr>
        <p:spPr>
          <a:xfrm>
            <a:off x="6215074" y="5572140"/>
            <a:ext cx="236795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4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63 кітап</a:t>
            </a:r>
            <a:endParaRPr lang="ru-RU" sz="4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Управляющая кнопка: возврат 7">
            <a:hlinkClick r:id="rId2" action="ppaction://hlinksldjump" highlightClick="1"/>
          </p:cNvPr>
          <p:cNvSpPr/>
          <p:nvPr/>
        </p:nvSpPr>
        <p:spPr>
          <a:xfrm>
            <a:off x="1763688" y="5733256"/>
            <a:ext cx="571504" cy="542350"/>
          </a:xfrm>
          <a:prstGeom prst="actionButtonReturn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228184" y="142852"/>
            <a:ext cx="27015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  <a:latin typeface="Georgia" pitchFamily="18" charset="0"/>
              </a:rPr>
              <a:t>Алгебра</a:t>
            </a:r>
            <a:endParaRPr lang="ru-RU" sz="44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928670"/>
            <a:ext cx="13573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54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</a:rPr>
              <a:t>00</a:t>
            </a:r>
            <a:endParaRPr lang="ru-RU" sz="54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285720" y="2770811"/>
            <a:ext cx="8643998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hangingPunct="0"/>
            <a:r>
              <a:rPr lang="kk-KZ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Ұлу биіктігі 10 м ағаштың басына шығуы керек. Ол күндіз 4 м жоғары көтеріледі, түнде 3 м төмен түседі, Неше күнде ұлу ағаштың басына шығады? </a:t>
            </a:r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>
            <a:hlinkClick r:id="rId2" action="ppaction://hlinksldjump"/>
          </p:cNvPr>
          <p:cNvSpPr/>
          <p:nvPr/>
        </p:nvSpPr>
        <p:spPr>
          <a:xfrm>
            <a:off x="6585947" y="5643578"/>
            <a:ext cx="201850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7 </a:t>
            </a:r>
            <a:r>
              <a:rPr lang="ru-RU" sz="4400" b="1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күнде</a:t>
            </a:r>
            <a:endParaRPr lang="ru-RU" sz="4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Управляющая кнопка: возврат 7">
            <a:hlinkClick r:id="rId2" action="ppaction://hlinksldjump" highlightClick="1"/>
          </p:cNvPr>
          <p:cNvSpPr/>
          <p:nvPr/>
        </p:nvSpPr>
        <p:spPr>
          <a:xfrm>
            <a:off x="1763688" y="5733256"/>
            <a:ext cx="571504" cy="542350"/>
          </a:xfrm>
          <a:prstGeom prst="actionButtonReturn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00628" y="142852"/>
            <a:ext cx="392909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  <a:latin typeface="Georgia" pitchFamily="18" charset="0"/>
              </a:rPr>
              <a:t>Геометрия</a:t>
            </a:r>
            <a:endParaRPr lang="ru-RU" sz="44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928670"/>
            <a:ext cx="13573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</a:rPr>
              <a:t>100</a:t>
            </a:r>
            <a:endParaRPr lang="ru-RU" sz="54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>
            <a:hlinkClick r:id="rId2" action="ppaction://hlinksldjump"/>
          </p:cNvPr>
          <p:cNvSpPr/>
          <p:nvPr/>
        </p:nvSpPr>
        <p:spPr>
          <a:xfrm>
            <a:off x="5004048" y="5589240"/>
            <a:ext cx="377757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Планиметрия</a:t>
            </a:r>
            <a:endParaRPr lang="ru-RU" sz="4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99592" y="2708920"/>
            <a:ext cx="78488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Геометрияның жазықтықтағы фигураларды зерттейтін бөлімі</a:t>
            </a:r>
            <a:endParaRPr lang="ru-RU" sz="32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Управляющая кнопка: возврат 7">
            <a:hlinkClick r:id="rId2" action="ppaction://hlinksldjump" highlightClick="1"/>
          </p:cNvPr>
          <p:cNvSpPr/>
          <p:nvPr/>
        </p:nvSpPr>
        <p:spPr>
          <a:xfrm>
            <a:off x="1763688" y="5733256"/>
            <a:ext cx="571504" cy="542350"/>
          </a:xfrm>
          <a:prstGeom prst="actionButtonReturn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00628" y="142852"/>
            <a:ext cx="392909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  <a:latin typeface="Georgia" pitchFamily="18" charset="0"/>
              </a:rPr>
              <a:t>Геометрия</a:t>
            </a:r>
            <a:endParaRPr lang="ru-RU" sz="44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928670"/>
            <a:ext cx="13573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54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</a:rPr>
              <a:t>00</a:t>
            </a:r>
            <a:endParaRPr lang="ru-RU" sz="54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>
            <a:hlinkClick r:id="rId3" action="ppaction://hlinksldjump"/>
          </p:cNvPr>
          <p:cNvSpPr/>
          <p:nvPr/>
        </p:nvSpPr>
        <p:spPr>
          <a:xfrm>
            <a:off x="6372200" y="5589240"/>
            <a:ext cx="228316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Шеңбер</a:t>
            </a:r>
            <a:endParaRPr lang="ru-RU" sz="40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2769" name="Object 1"/>
          <p:cNvGraphicFramePr>
            <a:graphicFrameLocks noChangeAspect="1"/>
          </p:cNvGraphicFramePr>
          <p:nvPr/>
        </p:nvGraphicFramePr>
        <p:xfrm>
          <a:off x="2627784" y="2420888"/>
          <a:ext cx="3715147" cy="1072376"/>
        </p:xfrm>
        <a:graphic>
          <a:graphicData uri="http://schemas.openxmlformats.org/presentationml/2006/ole">
            <p:oleObj spid="_x0000_s32769" name="Формула" r:id="rId4" imgW="787320" imgH="228600" progId="Equation.3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475656" y="3501008"/>
            <a:ext cx="65527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теңдеуінің графигі қандай геометриялық фигураны өрнектейді?</a:t>
            </a:r>
            <a:endParaRPr lang="ru-RU" sz="32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Управляющая кнопка: возврат 9">
            <a:hlinkClick r:id="rId3" action="ppaction://hlinksldjump" highlightClick="1"/>
          </p:cNvPr>
          <p:cNvSpPr/>
          <p:nvPr/>
        </p:nvSpPr>
        <p:spPr>
          <a:xfrm>
            <a:off x="1763688" y="5733256"/>
            <a:ext cx="571504" cy="542350"/>
          </a:xfrm>
          <a:prstGeom prst="actionButtonReturn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00628" y="142852"/>
            <a:ext cx="392909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  <a:latin typeface="Georgia" pitchFamily="18" charset="0"/>
              </a:rPr>
              <a:t>Геометрия</a:t>
            </a:r>
            <a:endParaRPr lang="ru-RU" sz="44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928670"/>
            <a:ext cx="13573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54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</a:rPr>
              <a:t>00</a:t>
            </a:r>
            <a:endParaRPr lang="ru-RU" sz="54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285720" y="2667466"/>
            <a:ext cx="8001056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hangingPunct="0"/>
            <a:r>
              <a:rPr lang="kk-KZ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Нүктеден бірдей қашықтықта жатқан,</a:t>
            </a:r>
          </a:p>
          <a:p>
            <a:pPr lvl="0" eaLnBrk="0" hangingPunct="0"/>
            <a:r>
              <a:rPr lang="kk-KZ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Нүктелердің жиыны.</a:t>
            </a:r>
          </a:p>
          <a:p>
            <a:pPr lvl="0" eaLnBrk="0" hangingPunct="0"/>
            <a:r>
              <a:rPr lang="kk-KZ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Геометриялық фигура болғанымен,</a:t>
            </a:r>
          </a:p>
          <a:p>
            <a:pPr lvl="0" eaLnBrk="0" hangingPunct="0"/>
            <a:r>
              <a:rPr lang="kk-KZ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Ауданы жоқ қиыны.</a:t>
            </a:r>
            <a:endParaRPr lang="ru-RU" sz="32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>
            <a:hlinkClick r:id="rId2" action="ppaction://hlinksldjump"/>
          </p:cNvPr>
          <p:cNvSpPr/>
          <p:nvPr/>
        </p:nvSpPr>
        <p:spPr>
          <a:xfrm>
            <a:off x="6732240" y="5589240"/>
            <a:ext cx="219643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4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Шеңбер</a:t>
            </a:r>
            <a:endParaRPr lang="ru-RU" sz="4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Управляющая кнопка: возврат 7">
            <a:hlinkClick r:id="rId2" action="ppaction://hlinksldjump" highlightClick="1"/>
          </p:cNvPr>
          <p:cNvSpPr/>
          <p:nvPr/>
        </p:nvSpPr>
        <p:spPr>
          <a:xfrm>
            <a:off x="1763688" y="5733256"/>
            <a:ext cx="571504" cy="542350"/>
          </a:xfrm>
          <a:prstGeom prst="actionButtonReturn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00628" y="142852"/>
            <a:ext cx="392909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  <a:latin typeface="Georgia" pitchFamily="18" charset="0"/>
              </a:rPr>
              <a:t>Геометрия</a:t>
            </a:r>
            <a:endParaRPr lang="ru-RU" sz="44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928670"/>
            <a:ext cx="13573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54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</a:rPr>
              <a:t>00</a:t>
            </a:r>
            <a:endParaRPr lang="ru-RU" sz="54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755576" y="2636912"/>
            <a:ext cx="7643866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kk-KZ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Үшбұрыштың екі қабырғасының ұзындықтары 5 және 1. 4, 5, 6 және 3 натурал сандарының қайсысы үшінші қабырғаны өрнектеуі мүмкін?</a:t>
            </a:r>
            <a:endParaRPr lang="ru-RU" sz="32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>
            <a:hlinkClick r:id="rId2" action="ppaction://hlinksldjump"/>
          </p:cNvPr>
          <p:cNvSpPr/>
          <p:nvPr/>
        </p:nvSpPr>
        <p:spPr>
          <a:xfrm>
            <a:off x="8209662" y="5589240"/>
            <a:ext cx="46679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sz="4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Управляющая кнопка: возврат 7">
            <a:hlinkClick r:id="rId2" action="ppaction://hlinksldjump" highlightClick="1"/>
          </p:cNvPr>
          <p:cNvSpPr/>
          <p:nvPr/>
        </p:nvSpPr>
        <p:spPr>
          <a:xfrm>
            <a:off x="1763688" y="5733256"/>
            <a:ext cx="571504" cy="542350"/>
          </a:xfrm>
          <a:prstGeom prst="actionButtonReturn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357686" y="142852"/>
            <a:ext cx="45720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4400" b="1" dirty="0" smtClean="0">
                <a:solidFill>
                  <a:srgbClr val="C00000"/>
                </a:solidFill>
                <a:latin typeface="Georgia" pitchFamily="18" charset="0"/>
              </a:rPr>
              <a:t>Математиктер</a:t>
            </a:r>
            <a:endParaRPr lang="ru-RU" sz="44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928670"/>
            <a:ext cx="13573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</a:rPr>
              <a:t>100</a:t>
            </a:r>
            <a:endParaRPr lang="ru-RU" sz="54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971600" y="2708920"/>
            <a:ext cx="70567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Координаттар жүйесін тұңғыш рет қолданған француз математигі?</a:t>
            </a:r>
            <a:endParaRPr lang="ru-RU" sz="32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Управляющая кнопка: возврат 8">
            <a:hlinkClick r:id="rId2" action="ppaction://hlinksldjump" highlightClick="1"/>
          </p:cNvPr>
          <p:cNvSpPr/>
          <p:nvPr/>
        </p:nvSpPr>
        <p:spPr>
          <a:xfrm>
            <a:off x="1763688" y="5733256"/>
            <a:ext cx="571504" cy="542350"/>
          </a:xfrm>
          <a:prstGeom prst="actionButtonReturn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hlinkClick r:id="rId2" action="ppaction://hlinksldjump"/>
          </p:cNvPr>
          <p:cNvSpPr/>
          <p:nvPr/>
        </p:nvSpPr>
        <p:spPr>
          <a:xfrm>
            <a:off x="6084168" y="5589240"/>
            <a:ext cx="262848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4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Р.Декарт</a:t>
            </a:r>
            <a:endParaRPr lang="ru-RU" sz="4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Математикалық кештің мақсаты: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857232"/>
            <a:ext cx="8186766" cy="4714908"/>
          </a:xfrm>
        </p:spPr>
        <p:txBody>
          <a:bodyPr/>
          <a:lstStyle/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математикалық білімді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насихаттау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және пәнге қызығушылықты арттыру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оқушылардың логикалық ойлау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қабілеттілігін дамыту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әлеуметтік және шығармашылық белсенділігін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көтеру;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Оқушылар арасында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өзара көмек ұғымын, достықты тәрбиелеу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Оқушылардың ойлау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қабілетін, тапқырлығын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жылдамдығын, таным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белсенділігін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арттыру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Математикалық сұраққа мәдени түрде жауап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             беру,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қарым- қатынасты дамыту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1117FE4-7B76-4212-943F-296994BCA1E7}" type="datetime1">
              <a:rPr lang="ru-RU" smtClean="0"/>
              <a:pPr>
                <a:defRPr/>
              </a:pPr>
              <a:t>09.03.2017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840370-9783-45EF-8045-AB1A1EA3EED4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357686" y="142852"/>
            <a:ext cx="45720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4400" b="1" dirty="0" smtClean="0">
                <a:solidFill>
                  <a:srgbClr val="C00000"/>
                </a:solidFill>
                <a:latin typeface="Georgia" pitchFamily="18" charset="0"/>
              </a:rPr>
              <a:t>Математиктер</a:t>
            </a:r>
            <a:endParaRPr lang="ru-RU" sz="44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928670"/>
            <a:ext cx="13573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54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</a:rPr>
              <a:t>00</a:t>
            </a:r>
            <a:endParaRPr lang="ru-RU" sz="54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539552" y="2924944"/>
            <a:ext cx="80648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Тік бұрышты үшбұрыштың қабырғаларының арасындағы қатынасты өрнектейтін теореманы ашқан кім?</a:t>
            </a:r>
            <a:endParaRPr lang="ru-RU" sz="32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Управляющая кнопка: возврат 9">
            <a:hlinkClick r:id="rId2" action="ppaction://hlinksldjump" highlightClick="1"/>
          </p:cNvPr>
          <p:cNvSpPr/>
          <p:nvPr/>
        </p:nvSpPr>
        <p:spPr>
          <a:xfrm>
            <a:off x="1763688" y="5733256"/>
            <a:ext cx="571504" cy="542350"/>
          </a:xfrm>
          <a:prstGeom prst="actionButtonReturn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hlinkClick r:id="rId2" action="ppaction://hlinksldjump"/>
          </p:cNvPr>
          <p:cNvSpPr/>
          <p:nvPr/>
        </p:nvSpPr>
        <p:spPr>
          <a:xfrm>
            <a:off x="6084168" y="5589240"/>
            <a:ext cx="262848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kk-KZ" sz="4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Пифагор</a:t>
            </a:r>
            <a:endParaRPr lang="ru-RU" sz="4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357686" y="142852"/>
            <a:ext cx="45720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4400" b="1" dirty="0" smtClean="0">
                <a:solidFill>
                  <a:srgbClr val="C00000"/>
                </a:solidFill>
                <a:latin typeface="Georgia" pitchFamily="18" charset="0"/>
              </a:rPr>
              <a:t>Математиктер</a:t>
            </a:r>
            <a:endParaRPr lang="ru-RU" sz="44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928670"/>
            <a:ext cx="13573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</a:rPr>
              <a:t>300</a:t>
            </a:r>
            <a:endParaRPr lang="ru-RU" sz="54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Прямоугольник 11">
            <a:hlinkClick r:id="rId2" action="ppaction://hlinksldjump"/>
          </p:cNvPr>
          <p:cNvSpPr/>
          <p:nvPr/>
        </p:nvSpPr>
        <p:spPr>
          <a:xfrm>
            <a:off x="3491880" y="5661248"/>
            <a:ext cx="52565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Әбу Насыр</a:t>
            </a:r>
            <a:r>
              <a:rPr lang="ru-RU" sz="4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әл-Фараби</a:t>
            </a:r>
            <a:endParaRPr lang="ru-RU" sz="40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611560" y="2852936"/>
            <a:ext cx="79928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Отырардан шыққан ұлы ойшыл, данышпан, математик, күнтізбені ең алғаш жасаған ғалым?</a:t>
            </a:r>
            <a:endParaRPr lang="ru-RU" sz="32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Управляющая кнопка: возврат 13">
            <a:hlinkClick r:id="rId2" action="ppaction://hlinksldjump" highlightClick="1"/>
          </p:cNvPr>
          <p:cNvSpPr/>
          <p:nvPr/>
        </p:nvSpPr>
        <p:spPr>
          <a:xfrm>
            <a:off x="1763688" y="5733256"/>
            <a:ext cx="571504" cy="542350"/>
          </a:xfrm>
          <a:prstGeom prst="actionButtonReturn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357686" y="142852"/>
            <a:ext cx="45720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4400" b="1" dirty="0" smtClean="0">
                <a:solidFill>
                  <a:srgbClr val="C00000"/>
                </a:solidFill>
                <a:latin typeface="Georgia" pitchFamily="18" charset="0"/>
              </a:rPr>
              <a:t>Математиктер</a:t>
            </a:r>
            <a:endParaRPr lang="ru-RU" sz="44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928670"/>
            <a:ext cx="13573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</a:rPr>
              <a:t>400</a:t>
            </a:r>
            <a:endParaRPr lang="ru-RU" sz="54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467544" y="2204864"/>
            <a:ext cx="828092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en-US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kk-KZ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ғасырда өмір сүрген, Платонның оқушысы, Александр Македонскийдің тәрбиешісі, философия, астрономия, механика, оптика ғылымына еңбегі сіңген ғалым</a:t>
            </a:r>
            <a:endParaRPr lang="ru-RU" sz="32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Управляющая кнопка: возврат 13">
            <a:hlinkClick r:id="rId2" action="ppaction://hlinksldjump" highlightClick="1"/>
          </p:cNvPr>
          <p:cNvSpPr/>
          <p:nvPr/>
        </p:nvSpPr>
        <p:spPr>
          <a:xfrm>
            <a:off x="1763688" y="5733256"/>
            <a:ext cx="571504" cy="542350"/>
          </a:xfrm>
          <a:prstGeom prst="actionButtonReturn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>
            <a:hlinkClick r:id="rId2" action="ppaction://hlinksldjump"/>
          </p:cNvPr>
          <p:cNvSpPr/>
          <p:nvPr/>
        </p:nvSpPr>
        <p:spPr>
          <a:xfrm>
            <a:off x="5148064" y="5589240"/>
            <a:ext cx="356458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4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Аристотель</a:t>
            </a:r>
            <a:endParaRPr lang="ru-RU" sz="4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43636" y="142852"/>
            <a:ext cx="27860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  <a:latin typeface="Georgia" pitchFamily="18" charset="0"/>
              </a:rPr>
              <a:t>Логика </a:t>
            </a:r>
            <a:endParaRPr lang="ru-RU" sz="44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928670"/>
            <a:ext cx="13573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</a:rPr>
              <a:t>100</a:t>
            </a:r>
            <a:endParaRPr lang="ru-RU" sz="54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Прямоугольник 11">
            <a:hlinkClick r:id="rId2" action="ppaction://hlinksldjump"/>
          </p:cNvPr>
          <p:cNvSpPr/>
          <p:nvPr/>
        </p:nvSpPr>
        <p:spPr>
          <a:xfrm>
            <a:off x="7308304" y="5589240"/>
            <a:ext cx="140775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Үтір</a:t>
            </a:r>
            <a:endParaRPr lang="ru-RU" sz="4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642910" y="2175023"/>
            <a:ext cx="7643866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kk-KZ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 мен 7-нің арасына қандай таңба қойылғанда 6-дан артық, 7-ден кем сан шығады?</a:t>
            </a:r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Управляющая кнопка: возврат 12">
            <a:hlinkClick r:id="rId2" action="ppaction://hlinksldjump" highlightClick="1"/>
          </p:cNvPr>
          <p:cNvSpPr/>
          <p:nvPr/>
        </p:nvSpPr>
        <p:spPr>
          <a:xfrm>
            <a:off x="1763688" y="5733256"/>
            <a:ext cx="571504" cy="542350"/>
          </a:xfrm>
          <a:prstGeom prst="actionButtonReturn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43636" y="142852"/>
            <a:ext cx="27860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  <a:latin typeface="Georgia" pitchFamily="18" charset="0"/>
              </a:rPr>
              <a:t>Логика </a:t>
            </a:r>
            <a:endParaRPr lang="ru-RU" sz="44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928670"/>
            <a:ext cx="13573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54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</a:rPr>
              <a:t>00</a:t>
            </a:r>
            <a:endParaRPr lang="ru-RU" sz="54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Прямоугольник 11">
            <a:hlinkClick r:id="rId2" action="ppaction://hlinksldjump"/>
          </p:cNvPr>
          <p:cNvSpPr/>
          <p:nvPr/>
        </p:nvSpPr>
        <p:spPr>
          <a:xfrm>
            <a:off x="6500826" y="5286388"/>
            <a:ext cx="233807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Сәрсенбі</a:t>
            </a:r>
            <a:endParaRPr lang="ru-RU" sz="4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683568" y="2543998"/>
            <a:ext cx="7643866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kk-KZ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Жұмадан кейін 19 тәуліктен соң аптаның қай күні сәйкес келеді?</a:t>
            </a:r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Управляющая кнопка: возврат 12">
            <a:hlinkClick r:id="rId2" action="ppaction://hlinksldjump" highlightClick="1"/>
          </p:cNvPr>
          <p:cNvSpPr/>
          <p:nvPr/>
        </p:nvSpPr>
        <p:spPr>
          <a:xfrm>
            <a:off x="1763688" y="5733256"/>
            <a:ext cx="571504" cy="542350"/>
          </a:xfrm>
          <a:prstGeom prst="actionButtonReturn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43636" y="142852"/>
            <a:ext cx="27860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  <a:latin typeface="Georgia" pitchFamily="18" charset="0"/>
              </a:rPr>
              <a:t>Логика </a:t>
            </a:r>
            <a:endParaRPr lang="ru-RU" sz="44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928670"/>
            <a:ext cx="13573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54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</a:rPr>
              <a:t>00</a:t>
            </a:r>
            <a:endParaRPr lang="ru-RU" sz="54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Прямоугольник 11">
            <a:hlinkClick r:id="rId2" action="ppaction://hlinksldjump"/>
          </p:cNvPr>
          <p:cNvSpPr/>
          <p:nvPr/>
        </p:nvSpPr>
        <p:spPr>
          <a:xfrm>
            <a:off x="8028384" y="5085184"/>
            <a:ext cx="697627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ru-RU" sz="80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755576" y="1988840"/>
            <a:ext cx="7643866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kk-KZ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Оқушы кітапты 8 күнде оқып бітірді. Ол әрбір оқыған күні алдыңғысына қарағанда екі есе көп бет оқитыны белгілі болса, онда ол кітаптың жартысын неше күнде оқып бітіреді?</a:t>
            </a:r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089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" name="Управляющая кнопка: возврат 12">
            <a:hlinkClick r:id="rId2" action="ppaction://hlinksldjump" highlightClick="1"/>
          </p:cNvPr>
          <p:cNvSpPr/>
          <p:nvPr/>
        </p:nvSpPr>
        <p:spPr>
          <a:xfrm>
            <a:off x="1835696" y="5733256"/>
            <a:ext cx="571504" cy="542350"/>
          </a:xfrm>
          <a:prstGeom prst="actionButtonReturn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43636" y="142852"/>
            <a:ext cx="27860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  <a:latin typeface="Georgia" pitchFamily="18" charset="0"/>
              </a:rPr>
              <a:t>Логика </a:t>
            </a:r>
            <a:endParaRPr lang="ru-RU" sz="44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928670"/>
            <a:ext cx="13573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5400" b="1" dirty="0" smtClean="0">
                <a:solidFill>
                  <a:srgbClr val="010229"/>
                </a:solidFill>
                <a:latin typeface="Times New Roman" pitchFamily="18" charset="0"/>
                <a:cs typeface="Times New Roman" pitchFamily="18" charset="0"/>
              </a:rPr>
              <a:t>00</a:t>
            </a:r>
            <a:endParaRPr lang="ru-RU" sz="5400" b="1" dirty="0">
              <a:solidFill>
                <a:srgbClr val="01022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Прямоугольник 11">
            <a:hlinkClick r:id="rId2" action="ppaction://hlinksldjump"/>
          </p:cNvPr>
          <p:cNvSpPr/>
          <p:nvPr/>
        </p:nvSpPr>
        <p:spPr>
          <a:xfrm>
            <a:off x="2915816" y="5733256"/>
            <a:ext cx="578205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4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169</a:t>
            </a:r>
            <a:endParaRPr lang="ru-RU" sz="4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642910" y="1928802"/>
            <a:ext cx="7643866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kk-KZ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Сандар белгілі бір заңдылықпен орналасқан, сұрақ белгісінің орнына сәйкес келетін санды табыңыз.</a:t>
            </a:r>
          </a:p>
          <a:p>
            <a:pPr algn="ctr" eaLnBrk="0" hangingPunct="0"/>
            <a:r>
              <a:rPr lang="kk-KZ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25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=425    78=4964   32=94   91=811   43=?</a:t>
            </a:r>
            <a:endParaRPr lang="ru-RU" sz="32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hangingPunct="0"/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Управляющая кнопка: возврат 12">
            <a:hlinkClick r:id="rId2" action="ppaction://hlinksldjump" highlightClick="1"/>
          </p:cNvPr>
          <p:cNvSpPr/>
          <p:nvPr/>
        </p:nvSpPr>
        <p:spPr>
          <a:xfrm>
            <a:off x="1763688" y="5733256"/>
            <a:ext cx="571504" cy="542350"/>
          </a:xfrm>
          <a:prstGeom prst="actionButtonReturn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rot="548269">
            <a:off x="1417989" y="1769579"/>
            <a:ext cx="6653962" cy="4339723"/>
          </a:xfrm>
        </p:spPr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kk-KZ" sz="5400" b="1" u="sng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Көрермендер сайысы«Бәйге</a:t>
            </a:r>
            <a:r>
              <a:rPr lang="kk-KZ" sz="5400" b="1" u="sng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» немесе мақал-мәтел жарысы.</a:t>
            </a:r>
            <a:endParaRPr lang="ru-RU" sz="5400" dirty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  <a:p>
            <a:pPr marL="0" indent="0">
              <a:buNone/>
            </a:pPr>
            <a:endParaRPr lang="ru-RU" sz="5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16920788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1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1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1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60649"/>
            <a:ext cx="8812088" cy="5819478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kk-KZ" sz="2400" dirty="0" smtClean="0">
                <a:solidFill>
                  <a:schemeClr val="tx1"/>
                </a:solidFill>
                <a:latin typeface="Times New Roman"/>
                <a:ea typeface="Times New Roman"/>
              </a:rPr>
              <a:t>1. Жеті </a:t>
            </a:r>
            <a:r>
              <a:rPr lang="kk-KZ" sz="2400" dirty="0">
                <a:solidFill>
                  <a:schemeClr val="tx1"/>
                </a:solidFill>
                <a:latin typeface="Times New Roman"/>
                <a:ea typeface="Times New Roman"/>
              </a:rPr>
              <a:t>жұрттың тілін біл, </a:t>
            </a:r>
            <a:endParaRPr lang="kk-KZ" sz="2400" dirty="0" smtClean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kk-KZ" sz="2400" dirty="0" smtClean="0">
                <a:solidFill>
                  <a:schemeClr val="tx1"/>
                </a:solidFill>
                <a:latin typeface="Times New Roman"/>
                <a:ea typeface="Times New Roman"/>
              </a:rPr>
              <a:t> Жеті </a:t>
            </a:r>
            <a:r>
              <a:rPr lang="kk-KZ" sz="2400" dirty="0">
                <a:solidFill>
                  <a:schemeClr val="tx1"/>
                </a:solidFill>
                <a:latin typeface="Times New Roman"/>
                <a:ea typeface="Times New Roman"/>
              </a:rPr>
              <a:t>түрлі білім біл</a:t>
            </a:r>
            <a:r>
              <a:rPr lang="kk-KZ" sz="4000" dirty="0" smtClean="0">
                <a:solidFill>
                  <a:schemeClr val="tx1"/>
                </a:solidFill>
                <a:latin typeface="Times New Roman"/>
                <a:ea typeface="Times New Roman"/>
              </a:rPr>
              <a:t>.</a:t>
            </a:r>
          </a:p>
          <a:p>
            <a:pPr marL="0" indent="0">
              <a:buNone/>
            </a:pPr>
            <a:r>
              <a:rPr lang="kk-KZ" sz="2400" dirty="0" smtClean="0">
                <a:solidFill>
                  <a:schemeClr val="tx1"/>
                </a:solidFill>
                <a:latin typeface="Times New Roman"/>
              </a:rPr>
              <a:t>2. </a:t>
            </a:r>
            <a:r>
              <a:rPr lang="kk-KZ" sz="2400" dirty="0">
                <a:solidFill>
                  <a:srgbClr val="002060"/>
                </a:solidFill>
                <a:latin typeface="Times New Roman"/>
                <a:ea typeface="Times New Roman"/>
              </a:rPr>
              <a:t>Білікті бірді жығар,</a:t>
            </a:r>
          </a:p>
          <a:p>
            <a:pPr marL="0" indent="0">
              <a:buNone/>
            </a:pPr>
            <a:r>
              <a:rPr lang="kk-KZ" sz="2400" dirty="0" smtClean="0">
                <a:solidFill>
                  <a:srgbClr val="002060"/>
                </a:solidFill>
                <a:latin typeface="Times New Roman"/>
                <a:ea typeface="Times New Roman"/>
              </a:rPr>
              <a:t>   Білімді </a:t>
            </a:r>
            <a:r>
              <a:rPr lang="kk-KZ" sz="2400" dirty="0">
                <a:solidFill>
                  <a:srgbClr val="002060"/>
                </a:solidFill>
                <a:latin typeface="Times New Roman"/>
                <a:ea typeface="Times New Roman"/>
              </a:rPr>
              <a:t>мыңды жығар</a:t>
            </a:r>
            <a:r>
              <a:rPr lang="kk-KZ" sz="2400" dirty="0" smtClean="0">
                <a:solidFill>
                  <a:srgbClr val="002060"/>
                </a:solidFill>
                <a:latin typeface="Times New Roman"/>
                <a:ea typeface="Times New Roman"/>
              </a:rPr>
              <a:t>.</a:t>
            </a:r>
          </a:p>
          <a:p>
            <a:pPr marL="0" indent="0">
              <a:buNone/>
            </a:pPr>
            <a:r>
              <a:rPr lang="kk-KZ" sz="2400" dirty="0" smtClean="0">
                <a:solidFill>
                  <a:srgbClr val="002060"/>
                </a:solidFill>
                <a:latin typeface="Times New Roman"/>
              </a:rPr>
              <a:t>3. </a:t>
            </a:r>
            <a:r>
              <a:rPr lang="kk-KZ" sz="2400" dirty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Екі жақсы қас болмас, </a:t>
            </a:r>
            <a:endParaRPr lang="kk-KZ" sz="2400" dirty="0" smtClean="0">
              <a:solidFill>
                <a:schemeClr val="tx1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sz="2400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 Екі </a:t>
            </a:r>
            <a:r>
              <a:rPr lang="kk-KZ" sz="2400" dirty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жаман дос </a:t>
            </a:r>
            <a:r>
              <a:rPr lang="kk-KZ" sz="2400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болмас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kk-K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kk-KZ" sz="2400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Досыңды үш күн сынама, </a:t>
            </a:r>
            <a:endParaRPr lang="kk-KZ" sz="2400" dirty="0" smtClean="0">
              <a:solidFill>
                <a:srgbClr val="FF000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kk-KZ" sz="2400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 Үш </a:t>
            </a:r>
            <a:r>
              <a:rPr lang="kk-KZ" sz="2400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жыл </a:t>
            </a:r>
            <a:r>
              <a:rPr lang="kk-KZ" sz="2400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сына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kk-K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kk-KZ" sz="2400" dirty="0">
                <a:solidFill>
                  <a:srgbClr val="2105C9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Бір елі ауызға, </a:t>
            </a:r>
            <a:endParaRPr lang="kk-KZ" sz="2400" dirty="0" smtClean="0">
              <a:solidFill>
                <a:srgbClr val="2105C9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kk-KZ" sz="2400" dirty="0" smtClean="0">
                <a:solidFill>
                  <a:srgbClr val="2105C9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  Екі </a:t>
            </a:r>
            <a:r>
              <a:rPr lang="kk-KZ" sz="2400" dirty="0">
                <a:solidFill>
                  <a:srgbClr val="2105C9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елі </a:t>
            </a:r>
            <a:r>
              <a:rPr lang="kk-KZ" sz="2400" dirty="0" smtClean="0">
                <a:solidFill>
                  <a:srgbClr val="2105C9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қақпақ.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kk-KZ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6. </a:t>
            </a:r>
            <a:r>
              <a:rPr lang="kk-KZ" sz="2400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Жүз сомын болғанша, </a:t>
            </a:r>
            <a:endParaRPr lang="kk-KZ" sz="2400" dirty="0" smtClean="0">
              <a:solidFill>
                <a:srgbClr val="FF000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kk-KZ" sz="2400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   Жүз </a:t>
            </a:r>
            <a:r>
              <a:rPr lang="kk-KZ" sz="2400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досың </a:t>
            </a:r>
            <a:r>
              <a:rPr lang="kk-KZ" sz="2400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болсын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4809358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0648"/>
            <a:ext cx="8758808" cy="62646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k-KZ" sz="2600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1. Отыз </a:t>
            </a:r>
            <a:r>
              <a:rPr lang="kk-KZ" sz="2600" dirty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тістен шыққан сөз, </a:t>
            </a:r>
            <a:endParaRPr lang="kk-KZ" sz="2600" dirty="0" smtClean="0">
              <a:solidFill>
                <a:schemeClr val="tx1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sz="2600" dirty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</a:t>
            </a:r>
            <a:r>
              <a:rPr lang="kk-KZ" sz="2600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тыз </a:t>
            </a:r>
            <a:r>
              <a:rPr lang="kk-KZ" sz="2600" dirty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рулы елге </a:t>
            </a:r>
            <a:r>
              <a:rPr lang="kk-KZ" sz="2600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тарайды.</a:t>
            </a:r>
          </a:p>
          <a:p>
            <a:pPr marL="0" indent="0">
              <a:buNone/>
            </a:pPr>
            <a:r>
              <a:rPr lang="kk-KZ" sz="2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kk-KZ" sz="2600" dirty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Білгенің бір тоғыз, </a:t>
            </a:r>
            <a:endParaRPr lang="kk-KZ" sz="2600" dirty="0" smtClean="0">
              <a:solidFill>
                <a:srgbClr val="C0000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sz="2600" dirty="0" smtClean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Білмегенің </a:t>
            </a:r>
            <a:r>
              <a:rPr lang="kk-KZ" sz="2600" dirty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тоқсан </a:t>
            </a:r>
            <a:r>
              <a:rPr lang="kk-KZ" sz="2600" dirty="0" smtClean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тоғыз.</a:t>
            </a:r>
          </a:p>
          <a:p>
            <a:pPr marL="0" indent="0">
              <a:buNone/>
            </a:pPr>
            <a:r>
              <a:rPr lang="kk-KZ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kk-KZ" sz="26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Бір кісі қазған құдықтан, </a:t>
            </a:r>
            <a:endParaRPr lang="kk-KZ" sz="2600" dirty="0" smtClean="0">
              <a:solidFill>
                <a:srgbClr val="00206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sz="26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М</a:t>
            </a:r>
            <a:r>
              <a:rPr lang="kk-KZ" sz="26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ың </a:t>
            </a:r>
            <a:r>
              <a:rPr lang="kk-KZ" sz="26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кісі су </a:t>
            </a:r>
            <a:r>
              <a:rPr lang="kk-KZ" sz="26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ішеді.</a:t>
            </a:r>
          </a:p>
          <a:p>
            <a:pPr marL="0" indent="0">
              <a:buNone/>
            </a:pPr>
            <a:r>
              <a:rPr lang="kk-KZ" sz="26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kk-KZ" sz="26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Білімнің басы — </a:t>
            </a:r>
            <a:r>
              <a:rPr lang="kk-KZ" sz="26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бейнет</a:t>
            </a:r>
          </a:p>
          <a:p>
            <a:pPr marL="0" indent="0">
              <a:buNone/>
            </a:pPr>
            <a:r>
              <a:rPr lang="kk-KZ" sz="26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Соңы </a:t>
            </a:r>
            <a:r>
              <a:rPr lang="kk-KZ" sz="26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— </a:t>
            </a:r>
            <a:r>
              <a:rPr lang="kk-KZ" sz="26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зейнет.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kk-KZ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kk-KZ" sz="2600" dirty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Оқусыз білім жоқ  </a:t>
            </a:r>
            <a:endParaRPr lang="kk-KZ" sz="2600" dirty="0" smtClean="0">
              <a:solidFill>
                <a:schemeClr val="tx1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kk-KZ" sz="2600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Білімсіз </a:t>
            </a:r>
            <a:r>
              <a:rPr lang="kk-KZ" sz="2600" dirty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күнің </a:t>
            </a:r>
            <a:r>
              <a:rPr lang="kk-KZ" sz="2600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жоқ.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kk-KZ" sz="2600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6. </a:t>
            </a:r>
            <a:r>
              <a:rPr lang="kk-KZ" sz="2600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Ақыл азбайды, 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kk-KZ" sz="2600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Білім тозбайды.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endParaRPr lang="ru-RU" sz="2400" dirty="0">
              <a:latin typeface="Calibri"/>
              <a:ea typeface="Calibri"/>
              <a:cs typeface="Times New Roman"/>
            </a:endParaRPr>
          </a:p>
          <a:p>
            <a:pPr marL="0" indent="0">
              <a:buNone/>
            </a:pP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11356088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14546" y="1500174"/>
            <a:ext cx="5357850" cy="928670"/>
          </a:xfrm>
        </p:spPr>
        <p:txBody>
          <a:bodyPr/>
          <a:lstStyle/>
          <a:p>
            <a:r>
              <a:rPr lang="kk-KZ" b="1" dirty="0" smtClean="0">
                <a:solidFill>
                  <a:srgbClr val="C00000"/>
                </a:solidFill>
                <a:latin typeface="Mistral" pitchFamily="66" charset="0"/>
                <a:cs typeface="Arial" charset="0"/>
              </a:rPr>
              <a:t>“Логика қайда”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643182"/>
            <a:ext cx="8258204" cy="3482981"/>
          </a:xfrm>
        </p:spPr>
        <p:txBody>
          <a:bodyPr/>
          <a:lstStyle/>
          <a:p>
            <a:pPr>
              <a:buNone/>
            </a:pP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І. Сұрақ-жауап</a:t>
            </a:r>
            <a:endParaRPr lang="kk-KZ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ІІ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 smtClean="0"/>
              <a:t>«Бұл нені білдіреді?»</a:t>
            </a:r>
            <a:endParaRPr lang="en-US" dirty="0" smtClean="0"/>
          </a:p>
          <a:p>
            <a:pPr>
              <a:buNone/>
            </a:pP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ІІІ. Дода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1117FE4-7B76-4212-943F-296994BCA1E7}" type="datetime1">
              <a:rPr lang="ru-RU" smtClean="0"/>
              <a:pPr>
                <a:defRPr/>
              </a:pPr>
              <a:t>09.03.2017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840370-9783-45EF-8045-AB1A1EA3EED4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363080-037D-4A6B-AF68-E9059C3955E0}" type="datetime1">
              <a:rPr lang="ru-RU" smtClean="0"/>
              <a:pPr>
                <a:defRPr/>
              </a:pPr>
              <a:t>09.03.2017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57A7F3-2E2D-4131-B6CB-0CE483A63918}" type="slidenum">
              <a:rPr lang="ru-RU" smtClean="0"/>
              <a:pPr>
                <a:defRPr/>
              </a:pPr>
              <a:t>30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187624" y="2420888"/>
            <a:ext cx="62646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4800" dirty="0" smtClean="0">
                <a:latin typeface="Times New Roman" pitchFamily="18" charset="0"/>
                <a:cs typeface="Times New Roman" pitchFamily="18" charset="0"/>
              </a:rPr>
              <a:t>НАЗАРЛАРЫҢЫЗҒА РАХМЕТ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20272" y="274638"/>
            <a:ext cx="1666528" cy="634082"/>
          </a:xfrm>
        </p:spPr>
        <p:txBody>
          <a:bodyPr/>
          <a:lstStyle/>
          <a:p>
            <a:pPr algn="r"/>
            <a:r>
              <a:rPr lang="kk-KZ" sz="3200" dirty="0" smtClean="0">
                <a:solidFill>
                  <a:srgbClr val="FF0000"/>
                </a:solidFill>
              </a:rPr>
              <a:t>І кезең.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420888"/>
            <a:ext cx="8219256" cy="3705275"/>
          </a:xfrm>
        </p:spPr>
        <p:txBody>
          <a:bodyPr/>
          <a:lstStyle/>
          <a:p>
            <a:pPr marL="514350" indent="-514350" algn="just">
              <a:buAutoNum type="arabicPeriod"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Үшбұрыштың ұқсастықтарының неше белгісі бар?</a:t>
            </a:r>
          </a:p>
          <a:p>
            <a:pPr marL="514350" indent="-514350" algn="r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(үш)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2. Жазықтықтағы қандай түзулер ешқашан қиылыспайды?</a:t>
            </a:r>
          </a:p>
          <a:p>
            <a:pPr marL="514350" indent="-514350" algn="r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(параллель)</a:t>
            </a:r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1691680" y="764704"/>
            <a:ext cx="5904656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kk-KZ" sz="8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Сұрақ-жауап</a:t>
            </a:r>
            <a:endParaRPr lang="kk-KZ" sz="3200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6264696"/>
          </a:xfrm>
        </p:spPr>
        <p:txBody>
          <a:bodyPr/>
          <a:lstStyle/>
          <a:p>
            <a:pPr marL="514350" indent="-514350" algn="just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3. Төртбұрыштың қарама-қарсы төбелерін қосатын кесінді.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r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(диагональ)</a:t>
            </a:r>
          </a:p>
          <a:p>
            <a:pPr marL="514350" indent="-514350" algn="just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4. Дәлелденбейтін ұйғарым.</a:t>
            </a:r>
          </a:p>
          <a:p>
            <a:pPr marL="514350" indent="-514350" algn="r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(аксиома)</a:t>
            </a:r>
          </a:p>
          <a:p>
            <a:pPr marL="514350" indent="-514350">
              <a:buAutoNum type="arabicPeriod" startAt="5"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Бір жанұяның бес ер баласы және олардың әрқайсысының қарындастары бар. Жанұяның қанша баласы бар?</a:t>
            </a:r>
          </a:p>
          <a:p>
            <a:pPr marL="514350" indent="-514350" algn="r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(6)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Шеңбердің центрі арқылы өтетін хорда.</a:t>
            </a:r>
          </a:p>
          <a:p>
            <a:pPr marL="514350" indent="-514350" algn="r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(шеңбердің диаметры)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514350" indent="-514350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7. Дәлелдеу арқылы қабылданатын тұжырым.</a:t>
            </a:r>
          </a:p>
          <a:p>
            <a:pPr marL="514350" indent="-514350" algn="r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(теорема)</a:t>
            </a:r>
          </a:p>
          <a:p>
            <a:pPr marL="514350" indent="-514350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8. 50-ді ½-ге бөліп 3-ті қосқанда қандай нәтиже болады?</a:t>
            </a:r>
          </a:p>
          <a:p>
            <a:pPr marL="514350" indent="-514350" algn="r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(103)</a:t>
            </a:r>
          </a:p>
          <a:p>
            <a:pPr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9. Қандай бүтін сан кез-келген бүтін сандарға қалдықсыз бөлінеді?</a:t>
            </a:r>
          </a:p>
          <a:p>
            <a:pPr algn="r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(0)</a:t>
            </a:r>
          </a:p>
          <a:p>
            <a:pPr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10. Квадраттық функцияның графигі?</a:t>
            </a:r>
          </a:p>
          <a:p>
            <a:pPr algn="r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(парабола)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840370-9783-45EF-8045-AB1A1EA3EED4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11. Ешқандай амал қолданбай 666 санын бір жарым есе арттыр.</a:t>
            </a:r>
          </a:p>
          <a:p>
            <a:pPr algn="r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(санды төңкеру арқылы, 999)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4" name="Picture 1" descr="C:\Program Files (x86)\Microsoft Office\MEDIA\CAGCAT10\j0293240.wmf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84368" y="5805264"/>
            <a:ext cx="882204" cy="650831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9395" name="Rectangle 3"/>
          <p:cNvSpPr>
            <a:spLocks noChangeArrowheads="1"/>
          </p:cNvSpPr>
          <p:nvPr/>
        </p:nvSpPr>
        <p:spPr bwMode="auto">
          <a:xfrm>
            <a:off x="228600" y="2095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endParaRPr kumimoji="0" lang="kk-K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84168" y="0"/>
            <a:ext cx="28455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C00000"/>
                </a:solidFill>
                <a:latin typeface="Georgia" pitchFamily="18" charset="0"/>
              </a:rPr>
              <a:t>I</a:t>
            </a:r>
            <a:r>
              <a:rPr lang="kk-KZ" sz="4400" b="1" dirty="0" smtClean="0">
                <a:solidFill>
                  <a:srgbClr val="C00000"/>
                </a:solidFill>
                <a:latin typeface="Georgia" pitchFamily="18" charset="0"/>
              </a:rPr>
              <a:t>І кезең</a:t>
            </a:r>
            <a:endParaRPr lang="ru-RU" sz="44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85786" y="1071546"/>
            <a:ext cx="7143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dirty="0" smtClean="0"/>
              <a:t>«Бұл нені білдіреді?»</a:t>
            </a:r>
            <a:endParaRPr lang="ru-RU" dirty="0"/>
          </a:p>
        </p:txBody>
      </p:sp>
      <p:pic>
        <p:nvPicPr>
          <p:cNvPr id="39940" name="Picture 4" descr="http://abai.kz/public/upload/images/32615c551960ca32b9a82ce94b0610e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714488"/>
            <a:ext cx="1857388" cy="1357322"/>
          </a:xfrm>
          <a:prstGeom prst="rect">
            <a:avLst/>
          </a:prstGeom>
          <a:noFill/>
        </p:spPr>
      </p:pic>
      <p:pic>
        <p:nvPicPr>
          <p:cNvPr id="39942" name="Picture 6" descr="http://open-school.kz/img/classic_modern/classic_modern_135_1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86116" y="1714488"/>
            <a:ext cx="2857520" cy="1571636"/>
          </a:xfrm>
          <a:prstGeom prst="rect">
            <a:avLst/>
          </a:prstGeom>
          <a:noFill/>
        </p:spPr>
      </p:pic>
      <p:sp>
        <p:nvSpPr>
          <p:cNvPr id="15" name="Прямоугольник 14"/>
          <p:cNvSpPr/>
          <p:nvPr/>
        </p:nvSpPr>
        <p:spPr>
          <a:xfrm>
            <a:off x="6572264" y="2143116"/>
            <a:ext cx="208812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u="sng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hlinkClick r:id="rId4" action="ppaction://hlinksldjump"/>
              </a:rPr>
              <a:t>100</a:t>
            </a:r>
            <a:r>
              <a:rPr lang="en-US" sz="4000" b="1" u="sng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0000</a:t>
            </a:r>
            <a:endParaRPr lang="ru-RU" sz="4000" b="1" u="sng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Picture 10" descr="http://lifeglobe.net/x/entry/1635/12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85786" y="3929066"/>
            <a:ext cx="2357454" cy="1571636"/>
          </a:xfrm>
          <a:prstGeom prst="rect">
            <a:avLst/>
          </a:prstGeom>
          <a:noFill/>
        </p:spPr>
      </p:pic>
      <p:pic>
        <p:nvPicPr>
          <p:cNvPr id="17" name="Picture 6" descr="https://go1.imgsmail.ru/imgpreview?key=78828e4d84113db9&amp;mb=imgdb_preview_1960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500430" y="4000504"/>
            <a:ext cx="2000264" cy="1500198"/>
          </a:xfrm>
          <a:prstGeom prst="rect">
            <a:avLst/>
          </a:prstGeom>
          <a:noFill/>
        </p:spPr>
      </p:pic>
      <p:pic>
        <p:nvPicPr>
          <p:cNvPr id="18" name="Picture 12" descr="http://upload.wikimedia.org/wikipedia/commons/thumb/a/a8/Pythagoras-M%C3%BCnz.JPG/200px-Pythagoras-M%C3%BCnz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286512" y="3929066"/>
            <a:ext cx="1905000" cy="1885950"/>
          </a:xfrm>
          <a:prstGeom prst="rect">
            <a:avLst/>
          </a:prstGeom>
          <a:noFill/>
        </p:spPr>
      </p:pic>
      <p:sp>
        <p:nvSpPr>
          <p:cNvPr id="19" name="Rectangle 13"/>
          <p:cNvSpPr>
            <a:spLocks noChangeArrowheads="1"/>
          </p:cNvSpPr>
          <p:nvPr/>
        </p:nvSpPr>
        <p:spPr bwMode="auto">
          <a:xfrm>
            <a:off x="2643174" y="2071678"/>
            <a:ext cx="35715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</a:t>
            </a:r>
            <a:endParaRPr kumimoji="0" lang="kk-K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" name="Rectangle 13"/>
          <p:cNvSpPr>
            <a:spLocks noChangeArrowheads="1"/>
          </p:cNvSpPr>
          <p:nvPr/>
        </p:nvSpPr>
        <p:spPr bwMode="auto">
          <a:xfrm>
            <a:off x="6286512" y="2285992"/>
            <a:ext cx="35715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</a:t>
            </a:r>
            <a:endParaRPr kumimoji="0" lang="kk-K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" name="Rectangle 13"/>
          <p:cNvSpPr>
            <a:spLocks noChangeArrowheads="1"/>
          </p:cNvSpPr>
          <p:nvPr/>
        </p:nvSpPr>
        <p:spPr bwMode="auto">
          <a:xfrm>
            <a:off x="5643570" y="4429132"/>
            <a:ext cx="35715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</a:t>
            </a:r>
            <a:endParaRPr kumimoji="0" lang="kk-K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" name="Rectangle 13"/>
          <p:cNvSpPr>
            <a:spLocks noChangeArrowheads="1"/>
          </p:cNvSpPr>
          <p:nvPr/>
        </p:nvSpPr>
        <p:spPr bwMode="auto">
          <a:xfrm>
            <a:off x="3143240" y="4286256"/>
            <a:ext cx="35715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</a:t>
            </a:r>
            <a:endParaRPr kumimoji="0" lang="kk-K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363080-037D-4A6B-AF68-E9059C3955E0}" type="datetime1">
              <a:rPr lang="ru-RU" smtClean="0"/>
              <a:pPr>
                <a:defRPr/>
              </a:pPr>
              <a:t>09.03.2017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57A7F3-2E2D-4131-B6CB-0CE483A63918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  <p:pic>
        <p:nvPicPr>
          <p:cNvPr id="71682" name="Picture 2" descr="http://static.sklad.com/goodsPhoto/0/0/0/0/0/2/5/1/1/6/251165_700x5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214422"/>
            <a:ext cx="1785950" cy="1357322"/>
          </a:xfrm>
          <a:prstGeom prst="rect">
            <a:avLst/>
          </a:prstGeom>
          <a:noFill/>
        </p:spPr>
      </p:pic>
      <p:pic>
        <p:nvPicPr>
          <p:cNvPr id="71684" name="Picture 4" descr="https://go1.imgsmail.ru/imgpreview?key=1d2838e6a00ffcaa&amp;mb=imgdb_preview_127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1802" y="1285860"/>
            <a:ext cx="1500198" cy="1143008"/>
          </a:xfrm>
          <a:prstGeom prst="rect">
            <a:avLst/>
          </a:prstGeom>
          <a:noFill/>
        </p:spPr>
      </p:pic>
      <p:pic>
        <p:nvPicPr>
          <p:cNvPr id="71686" name="Picture 6" descr="https://go1.imgsmail.ru/imgpreview?key=78828e4d84113db9&amp;mb=imgdb_preview_196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58016" y="1357298"/>
            <a:ext cx="1704970" cy="928694"/>
          </a:xfrm>
          <a:prstGeom prst="rect">
            <a:avLst/>
          </a:prstGeom>
          <a:noFill/>
        </p:spPr>
      </p:pic>
      <p:pic>
        <p:nvPicPr>
          <p:cNvPr id="71688" name="Picture 8" descr="http://kk.convdocs.org/pars_docs/refs/4/3179/3179_html_m22b30bb1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143504" y="1285860"/>
            <a:ext cx="1214446" cy="1214447"/>
          </a:xfrm>
          <a:prstGeom prst="rect">
            <a:avLst/>
          </a:prstGeom>
          <a:noFill/>
        </p:spPr>
      </p:pic>
      <p:pic>
        <p:nvPicPr>
          <p:cNvPr id="11" name="Picture 2" descr="http://cs407130.vk.me/v407130910/2f25/Fd9-CS4FP_4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71472" y="3857628"/>
            <a:ext cx="2286016" cy="1643074"/>
          </a:xfrm>
          <a:prstGeom prst="rect">
            <a:avLst/>
          </a:prstGeom>
          <a:noFill/>
        </p:spPr>
      </p:pic>
      <p:pic>
        <p:nvPicPr>
          <p:cNvPr id="12" name="Picture 8" descr="https://go3.imgsmail.ru/imgpreview?key=f90fb38f198c4b&amp;mb=imgdb_preview_1380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500430" y="3857628"/>
            <a:ext cx="2333625" cy="1552576"/>
          </a:xfrm>
          <a:prstGeom prst="rect">
            <a:avLst/>
          </a:prstGeom>
          <a:noFill/>
        </p:spPr>
      </p:pic>
      <p:sp>
        <p:nvSpPr>
          <p:cNvPr id="13" name="Прямоугольник 12"/>
          <p:cNvSpPr/>
          <p:nvPr/>
        </p:nvSpPr>
        <p:spPr>
          <a:xfrm>
            <a:off x="6572264" y="4000504"/>
            <a:ext cx="172354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8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hlinkClick r:id="rId8" action="ppaction://hlinksldjump"/>
              </a:rPr>
              <a:t>100</a:t>
            </a:r>
            <a:endParaRPr lang="ru-RU" sz="80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693" name="Rectangle 13"/>
          <p:cNvSpPr>
            <a:spLocks noChangeArrowheads="1"/>
          </p:cNvSpPr>
          <p:nvPr/>
        </p:nvSpPr>
        <p:spPr bwMode="auto">
          <a:xfrm>
            <a:off x="6072198" y="4429132"/>
            <a:ext cx="35715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</a:t>
            </a:r>
            <a:endParaRPr kumimoji="0" lang="kk-K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 flipV="1">
            <a:off x="4572000" y="1571612"/>
            <a:ext cx="57150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</a:t>
            </a:r>
            <a:endParaRPr kumimoji="0" lang="kk-K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" name="Rectangle 13"/>
          <p:cNvSpPr>
            <a:spLocks noChangeArrowheads="1"/>
          </p:cNvSpPr>
          <p:nvPr/>
        </p:nvSpPr>
        <p:spPr bwMode="auto">
          <a:xfrm>
            <a:off x="3000364" y="4214818"/>
            <a:ext cx="35715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</a:t>
            </a:r>
            <a:endParaRPr kumimoji="0" lang="kk-K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" name="Rectangle 13"/>
          <p:cNvSpPr>
            <a:spLocks noChangeArrowheads="1"/>
          </p:cNvSpPr>
          <p:nvPr/>
        </p:nvSpPr>
        <p:spPr bwMode="auto">
          <a:xfrm>
            <a:off x="2500298" y="1571612"/>
            <a:ext cx="35715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</a:t>
            </a:r>
            <a:endParaRPr kumimoji="0" lang="kk-K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" name="Rectangle 13"/>
          <p:cNvSpPr>
            <a:spLocks noChangeArrowheads="1"/>
          </p:cNvSpPr>
          <p:nvPr/>
        </p:nvSpPr>
        <p:spPr bwMode="auto">
          <a:xfrm>
            <a:off x="6357950" y="1500174"/>
            <a:ext cx="35715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</a:t>
            </a:r>
            <a:endParaRPr kumimoji="0" lang="kk-K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786050" y="357166"/>
            <a:ext cx="2476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dirty="0" smtClean="0"/>
              <a:t>«Бұл нені білдіреді?»</a:t>
            </a:r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математика - 1!">
  <a:themeElements>
    <a:clrScheme name="Другая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F497D"/>
      </a:hlink>
      <a:folHlink>
        <a:srgbClr val="F9F9F9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математика - 1!</Template>
  <TotalTime>629</TotalTime>
  <Words>768</Words>
  <Application>Microsoft Office PowerPoint</Application>
  <PresentationFormat>Экран (4:3)</PresentationFormat>
  <Paragraphs>177</Paragraphs>
  <Slides>30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2" baseType="lpstr">
      <vt:lpstr>математика - 1!</vt:lpstr>
      <vt:lpstr>Формула</vt:lpstr>
      <vt:lpstr>Математикалық кеш: “Логика қайда”</vt:lpstr>
      <vt:lpstr>Математикалық кештің мақсаты: </vt:lpstr>
      <vt:lpstr>“Логика қайда”</vt:lpstr>
      <vt:lpstr>І кезең.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СВОЯ ИГРА</dc:title>
  <dc:creator>Admin</dc:creator>
  <dc:description>http://aida.ucoz.ru</dc:description>
  <cp:lastModifiedBy>User</cp:lastModifiedBy>
  <cp:revision>76</cp:revision>
  <dcterms:created xsi:type="dcterms:W3CDTF">2011-11-06T11:18:09Z</dcterms:created>
  <dcterms:modified xsi:type="dcterms:W3CDTF">2017-03-09T04:28:20Z</dcterms:modified>
</cp:coreProperties>
</file>