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314" r:id="rId3"/>
    <p:sldId id="311" r:id="rId4"/>
    <p:sldId id="306" r:id="rId5"/>
    <p:sldId id="307" r:id="rId6"/>
    <p:sldId id="308" r:id="rId7"/>
    <p:sldId id="309" r:id="rId8"/>
    <p:sldId id="305" r:id="rId9"/>
    <p:sldId id="313" r:id="rId10"/>
    <p:sldId id="257" r:id="rId11"/>
    <p:sldId id="258" r:id="rId12"/>
    <p:sldId id="259" r:id="rId13"/>
    <p:sldId id="260" r:id="rId14"/>
    <p:sldId id="261" r:id="rId15"/>
    <p:sldId id="263" r:id="rId16"/>
    <p:sldId id="264" r:id="rId17"/>
    <p:sldId id="265" r:id="rId18"/>
    <p:sldId id="266" r:id="rId19"/>
    <p:sldId id="268" r:id="rId20"/>
    <p:sldId id="269" r:id="rId21"/>
    <p:sldId id="270" r:id="rId22"/>
    <p:sldId id="271" r:id="rId23"/>
    <p:sldId id="273" r:id="rId24"/>
    <p:sldId id="274" r:id="rId25"/>
    <p:sldId id="275" r:id="rId26"/>
    <p:sldId id="276" r:id="rId27"/>
    <p:sldId id="318" r:id="rId28"/>
    <p:sldId id="319" r:id="rId29"/>
    <p:sldId id="320" r:id="rId30"/>
    <p:sldId id="312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0101"/>
    <a:srgbClr val="01022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39" autoAdjust="0"/>
    <p:restoredTop sz="94660"/>
  </p:normalViewPr>
  <p:slideViewPr>
    <p:cSldViewPr>
      <p:cViewPr varScale="1">
        <p:scale>
          <a:sx n="41" d="100"/>
          <a:sy n="41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FAEA2F-D8FD-48F4-A783-E3C679F71D3B}" type="datetimeFigureOut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291524-9D20-43E2-A482-A79741B2B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E5CD8-E2D9-4C37-8E26-C7269CD7E123}" type="datetime1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22135-1C6D-4C21-ABAD-4765F0DC8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CD8AB-E491-437E-9A3A-4C6A3A0E407E}" type="datetime1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7F129-7E6E-4F27-A3F1-08BD77E50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4C0C2-2809-4D81-9603-437BAF131298}" type="datetime1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888A8-8910-4B4F-BDCF-673823B94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17FE4-7B76-4212-943F-296994BCA1E7}" type="datetime1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0370-9783-45EF-8045-AB1A1EA3E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30827-A371-46B0-8C56-EFE333102F59}" type="datetime1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632CB-8702-42B7-B3B7-DBC0D9EAE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CC412-99C3-4032-9E43-FB9BB5D5730A}" type="datetime1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B5DC1-54FD-4E53-B506-E5920B763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719CE-A29D-44BE-BB28-D1D955FEAE48}" type="datetime1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6C11A-6356-4860-9D57-051D9717B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DC637-D768-4C9B-A2A2-D4E44DB8DA15}" type="datetime1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F074E-69C8-4698-9536-7AA72D3D1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3080-037D-4A6B-AF68-E9059C3955E0}" type="datetime1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7A7F3-2E2D-4131-B6CB-0CE483A63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BE7A-535D-419D-9DB4-2C6B6CAA26EA}" type="datetime1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DBD14-158E-44A9-B629-395954A49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14D6B-0400-4301-9178-B8190BD8B57E}" type="datetime1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2C873-2EE7-4D03-87CE-EB369414C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5C7DBB-CDE0-45F9-A195-F9F3428353C5}" type="datetime1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F1EBA4-3F9D-45DB-AA79-CFC91B987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slide" Target="slide17.xml"/><Relationship Id="rId18" Type="http://schemas.openxmlformats.org/officeDocument/2006/relationships/slide" Target="slide3.xml"/><Relationship Id="rId3" Type="http://schemas.openxmlformats.org/officeDocument/2006/relationships/slide" Target="slide15.xml"/><Relationship Id="rId7" Type="http://schemas.openxmlformats.org/officeDocument/2006/relationships/slide" Target="slide16.xml"/><Relationship Id="rId12" Type="http://schemas.openxmlformats.org/officeDocument/2006/relationships/slide" Target="slide21.xml"/><Relationship Id="rId17" Type="http://schemas.openxmlformats.org/officeDocument/2006/relationships/slide" Target="slide26.xml"/><Relationship Id="rId2" Type="http://schemas.openxmlformats.org/officeDocument/2006/relationships/slide" Target="slide11.xml"/><Relationship Id="rId16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11" Type="http://schemas.openxmlformats.org/officeDocument/2006/relationships/slide" Target="slide25.xml"/><Relationship Id="rId5" Type="http://schemas.openxmlformats.org/officeDocument/2006/relationships/slide" Target="slide23.xml"/><Relationship Id="rId15" Type="http://schemas.openxmlformats.org/officeDocument/2006/relationships/slide" Target="slide18.xml"/><Relationship Id="rId10" Type="http://schemas.openxmlformats.org/officeDocument/2006/relationships/slide" Target="slide13.xml"/><Relationship Id="rId19" Type="http://schemas.openxmlformats.org/officeDocument/2006/relationships/image" Target="../media/image4.wmf"/><Relationship Id="rId4" Type="http://schemas.openxmlformats.org/officeDocument/2006/relationships/slide" Target="slide19.xml"/><Relationship Id="rId9" Type="http://schemas.openxmlformats.org/officeDocument/2006/relationships/slide" Target="slide24.xml"/><Relationship Id="rId14" Type="http://schemas.openxmlformats.org/officeDocument/2006/relationships/slide" Target="slide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1"/>
            <a:ext cx="7772400" cy="3360654"/>
          </a:xfrm>
        </p:spPr>
        <p:txBody>
          <a:bodyPr>
            <a:noAutofit/>
          </a:bodyPr>
          <a:lstStyle/>
          <a:p>
            <a:r>
              <a:rPr lang="kk-KZ" sz="8800" b="1" dirty="0" smtClean="0">
                <a:solidFill>
                  <a:srgbClr val="C00000"/>
                </a:solidFill>
                <a:latin typeface="Mistral" pitchFamily="66" charset="0"/>
                <a:cs typeface="Arial" charset="0"/>
              </a:rPr>
              <a:t>Математикалық кеш:</a:t>
            </a:r>
            <a:r>
              <a:rPr lang="en-US" sz="8800" b="1" dirty="0" smtClean="0">
                <a:solidFill>
                  <a:srgbClr val="C00000"/>
                </a:solidFill>
                <a:latin typeface="Mistral" pitchFamily="66" charset="0"/>
                <a:cs typeface="Arial" charset="0"/>
              </a:rPr>
              <a:t/>
            </a:r>
            <a:br>
              <a:rPr lang="en-US" sz="8800" b="1" dirty="0" smtClean="0">
                <a:solidFill>
                  <a:srgbClr val="C00000"/>
                </a:solidFill>
                <a:latin typeface="Mistral" pitchFamily="66" charset="0"/>
                <a:cs typeface="Arial" charset="0"/>
              </a:rPr>
            </a:br>
            <a:r>
              <a:rPr lang="kk-KZ" sz="8800" b="1" dirty="0" smtClean="0">
                <a:solidFill>
                  <a:srgbClr val="C00000"/>
                </a:solidFill>
                <a:latin typeface="Mistral" pitchFamily="66" charset="0"/>
                <a:cs typeface="Arial" charset="0"/>
              </a:rPr>
              <a:t>“Логика қайда”</a:t>
            </a:r>
            <a:endParaRPr lang="ru-RU" sz="8800" b="1" dirty="0" smtClean="0">
              <a:solidFill>
                <a:srgbClr val="C00000"/>
              </a:solidFill>
              <a:latin typeface="Mistral" pitchFamily="66" charset="0"/>
              <a:cs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077072"/>
            <a:ext cx="7286676" cy="1953906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Дайындаған: Л Омарова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93082">
            <a:off x="204018" y="1489435"/>
            <a:ext cx="2598737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412776"/>
            <a:ext cx="26971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1285860"/>
          <a:ext cx="8247858" cy="40719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5419"/>
                <a:gridCol w="1216176"/>
                <a:gridCol w="1185421"/>
                <a:gridCol w="1185421"/>
                <a:gridCol w="1185421"/>
              </a:tblGrid>
              <a:tr h="1017992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Алгебра </a:t>
                      </a:r>
                      <a:endParaRPr lang="ru-RU" sz="3200" b="1" dirty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92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Геометрия </a:t>
                      </a:r>
                      <a:endParaRPr lang="ru-RU" sz="3200" b="1" dirty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92">
                <a:tc>
                  <a:txBody>
                    <a:bodyPr/>
                    <a:lstStyle/>
                    <a:p>
                      <a:r>
                        <a:rPr lang="kk-KZ" sz="3200" b="1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Математиктер</a:t>
                      </a:r>
                      <a:endParaRPr lang="ru-RU" sz="3200" b="1" dirty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92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Логика </a:t>
                      </a:r>
                      <a:endParaRPr lang="ru-RU" sz="3200" b="1" dirty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72200" y="0"/>
            <a:ext cx="25575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Georgia" pitchFamily="18" charset="0"/>
              </a:rPr>
              <a:t>I</a:t>
            </a:r>
            <a:r>
              <a:rPr lang="kk-KZ" sz="4400" b="1" dirty="0" smtClean="0">
                <a:solidFill>
                  <a:srgbClr val="C00000"/>
                </a:solidFill>
                <a:latin typeface="Georgia" pitchFamily="18" charset="0"/>
              </a:rPr>
              <a:t>ІІкезең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TextBox 7">
            <a:hlinkClick r:id="" action="ppaction://noaction" highlightClick="1"/>
          </p:cNvPr>
          <p:cNvSpPr txBox="1"/>
          <p:nvPr/>
        </p:nvSpPr>
        <p:spPr>
          <a:xfrm>
            <a:off x="3995936" y="14127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100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242886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100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35718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100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5936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100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0072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2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00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20072" y="242886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2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00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20072" y="35718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2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00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0072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2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00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72200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300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72200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300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2200" y="35718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300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72200" y="242886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300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04316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4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00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32878" y="242886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5" action="ppaction://hlinksldjump"/>
              </a:rPr>
              <a:t>4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5" action="ppaction://hlinksldjump"/>
              </a:rPr>
              <a:t>00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04316" y="350043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6" action="ppaction://hlinksldjump"/>
              </a:rPr>
              <a:t>4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6" action="ppaction://hlinksldjump"/>
              </a:rPr>
              <a:t>00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04316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7" action="ppaction://hlinksldjump"/>
              </a:rPr>
              <a:t>4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7" action="ppaction://hlinksldjump"/>
              </a:rPr>
              <a:t>00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913" name="Picture 1" descr="C:\Program Files (x86)\Microsoft Office\MEDIA\CAGCAT10\j0293240.wmf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028384" y="5877272"/>
            <a:ext cx="882204" cy="65083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40152" y="142852"/>
            <a:ext cx="29895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Алгебра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2175024"/>
            <a:ext cx="764386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Үйде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шыны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аяқ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пен 9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тәрелке болған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Балалар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шыны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аяқтардың жартысын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және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тәрелкені сындырды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Үйде неше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шыны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аяқ тәрелкесіз қалды?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5868144" y="5572140"/>
            <a:ext cx="31710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шыны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аяқ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1763688" y="5733256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00192" y="211287"/>
            <a:ext cx="26295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Алгебра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2421245"/>
            <a:ext cx="84296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 жиынындағы х-тің әрбір мәніне У жиынының нақты бір у мәнін сәйкес қоятын ереже немесе заңдылық.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6215074" y="5572140"/>
            <a:ext cx="24304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возврат 8">
            <a:hlinkClick r:id="rId2" action="ppaction://hlinksldjump" highlightClick="1"/>
          </p:cNvPr>
          <p:cNvSpPr/>
          <p:nvPr/>
        </p:nvSpPr>
        <p:spPr>
          <a:xfrm>
            <a:off x="1763688" y="5733256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00192" y="142852"/>
            <a:ext cx="26295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Алгебра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1477815"/>
            <a:ext cx="842968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Атасы немересінің әр бір туған</a:t>
            </a:r>
            <a:r>
              <a:rPr kumimoji="0" lang="kk-KZ" sz="32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күніне кітап сыйлайды. Бірінші туған күніне 1 кітап, екінші туған күніне 2 кітап, үшінші туған күніне 4 кітап және т.с.с. Немересі алты жасқа келді. </a:t>
            </a:r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Атасы сыйлаған барлық кітаптар саны?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6215074" y="5572140"/>
            <a:ext cx="23679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63 кітап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1763688" y="5733256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28184" y="142852"/>
            <a:ext cx="27015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Алгебра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2770811"/>
            <a:ext cx="864399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Ұлу биіктігі 10 м ағаштың басына шығуы керек. Ол күндіз 4 м жоғары көтеріледі, түнде 3 м төмен түседі, Неше күнде ұлу ағаштың басына шығады?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6585947" y="5643578"/>
            <a:ext cx="20185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4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күнде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1763688" y="5733256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628" y="142852"/>
            <a:ext cx="3929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Геометрия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5004048" y="5589240"/>
            <a:ext cx="37775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Планиметрия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2708920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Геометрияның жазықтықтағы фигураларды зерттейтін бөлімі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1763688" y="5733256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628" y="142852"/>
            <a:ext cx="3929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Геометрия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6372200" y="5589240"/>
            <a:ext cx="22831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Шеңбер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2627784" y="2420888"/>
          <a:ext cx="3715147" cy="1072376"/>
        </p:xfrm>
        <a:graphic>
          <a:graphicData uri="http://schemas.openxmlformats.org/presentationml/2006/ole">
            <p:oleObj spid="_x0000_s32769" name="Формула" r:id="rId4" imgW="78732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75656" y="3501008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теңдеуінің графигі қандай геометриялық фигураны өрнектейді?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возврат 9">
            <a:hlinkClick r:id="rId3" action="ppaction://hlinksldjump" highlightClick="1"/>
          </p:cNvPr>
          <p:cNvSpPr/>
          <p:nvPr/>
        </p:nvSpPr>
        <p:spPr>
          <a:xfrm>
            <a:off x="1763688" y="5733256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628" y="142852"/>
            <a:ext cx="3929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Геометрия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2667466"/>
            <a:ext cx="800105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Нүктеден бірдей қашықтықта жатқан,</a:t>
            </a:r>
          </a:p>
          <a:p>
            <a:pPr lvl="0" eaLnBrk="0" hangingPunct="0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Нүктелердің жиыны.</a:t>
            </a:r>
          </a:p>
          <a:p>
            <a:pPr lvl="0" eaLnBrk="0" hangingPunct="0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Геометриялық фигура болғанымен,</a:t>
            </a:r>
          </a:p>
          <a:p>
            <a:pPr lvl="0" eaLnBrk="0" hangingPunct="0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Ауданы жоқ қиыны.</a:t>
            </a:r>
            <a:endParaRPr lang="ru-RU" sz="3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6732240" y="5589240"/>
            <a:ext cx="21964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Шеңбер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1763688" y="5733256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628" y="142852"/>
            <a:ext cx="3929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Геометрия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55576" y="2636912"/>
            <a:ext cx="764386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Үшбұрыштың екі қабырғасының ұзындықтары 5 және 1. 4, 5, 6 және 3 натурал сандарының қайсысы үшінші қабырғаны өрнектеуі мүмкін?</a:t>
            </a:r>
            <a:endParaRPr lang="ru-RU" sz="3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8209662" y="5589240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1763688" y="5733256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7686" y="142852"/>
            <a:ext cx="4572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dirty="0" smtClean="0">
                <a:solidFill>
                  <a:srgbClr val="C00000"/>
                </a:solidFill>
                <a:latin typeface="Georgia" pitchFamily="18" charset="0"/>
              </a:rPr>
              <a:t>Математиктер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71600" y="2708920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Координаттар жүйесін тұңғыш рет қолданған француз математигі?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возврат 8">
            <a:hlinkClick r:id="rId2" action="ppaction://hlinksldjump" highlightClick="1"/>
          </p:cNvPr>
          <p:cNvSpPr/>
          <p:nvPr/>
        </p:nvSpPr>
        <p:spPr>
          <a:xfrm>
            <a:off x="1763688" y="5733256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6084168" y="5589240"/>
            <a:ext cx="26284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Р.Декарт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Математикалық кештің мақсаты: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186766" cy="4714908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математикалық білімді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насихаттау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 пәнге қызығушылықты арттыру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оқушылардың логикалық ойлау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қабілеттілігін дамыту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әлеуметтік және шығармашылық белсенділігін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көтеру;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Оқушылар арасында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өзара көмек ұғымын, достықты тәрбиелеу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Оқушылардың ойлау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қабілетін, тапқырлығын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жылдамдығын, таным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белсенділігін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Математикалық сұраққа мәдени түрде жауап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беру,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қарым- қатынасты дамыту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17FE4-7B76-4212-943F-296994BCA1E7}" type="datetime1">
              <a:rPr lang="ru-RU" smtClean="0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40370-9783-45EF-8045-AB1A1EA3EED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7686" y="142852"/>
            <a:ext cx="4572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dirty="0" smtClean="0">
                <a:solidFill>
                  <a:srgbClr val="C00000"/>
                </a:solidFill>
                <a:latin typeface="Georgia" pitchFamily="18" charset="0"/>
              </a:rPr>
              <a:t>Математиктер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9552" y="2924944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Тік бұрышты үшбұрыштың қабырғаларының арасындағы қатынасты өрнектейтін теореманы ашқан кім?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возврат 9">
            <a:hlinkClick r:id="rId2" action="ppaction://hlinksldjump" highlightClick="1"/>
          </p:cNvPr>
          <p:cNvSpPr/>
          <p:nvPr/>
        </p:nvSpPr>
        <p:spPr>
          <a:xfrm>
            <a:off x="1763688" y="5733256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2" action="ppaction://hlinksldjump"/>
          </p:cNvPr>
          <p:cNvSpPr/>
          <p:nvPr/>
        </p:nvSpPr>
        <p:spPr>
          <a:xfrm>
            <a:off x="6084168" y="5589240"/>
            <a:ext cx="26284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k-KZ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Пифагор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7686" y="142852"/>
            <a:ext cx="4572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dirty="0" smtClean="0">
                <a:solidFill>
                  <a:srgbClr val="C00000"/>
                </a:solidFill>
                <a:latin typeface="Georgia" pitchFamily="18" charset="0"/>
              </a:rPr>
              <a:t>Математиктер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3491880" y="5661248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Әбу Насыр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әл-Фараби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11560" y="2852936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Отырардан шыққан ұлы ойшыл, данышпан, математик, күнтізбені ең алғаш жасаған ғалым?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Управляющая кнопка: возврат 13">
            <a:hlinkClick r:id="rId2" action="ppaction://hlinksldjump" highlightClick="1"/>
          </p:cNvPr>
          <p:cNvSpPr/>
          <p:nvPr/>
        </p:nvSpPr>
        <p:spPr>
          <a:xfrm>
            <a:off x="1763688" y="5733256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7686" y="142852"/>
            <a:ext cx="4572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dirty="0" smtClean="0">
                <a:solidFill>
                  <a:srgbClr val="C00000"/>
                </a:solidFill>
                <a:latin typeface="Georgia" pitchFamily="18" charset="0"/>
              </a:rPr>
              <a:t>Математиктер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67544" y="2204864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ғасырда өмір сүрген, Платонның оқушысы, Александр Македонскийдің тәрбиешісі, философия, астрономия, механика, оптика ғылымына еңбегі сіңген ғалым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Управляющая кнопка: возврат 13">
            <a:hlinkClick r:id="rId2" action="ppaction://hlinksldjump" highlightClick="1"/>
          </p:cNvPr>
          <p:cNvSpPr/>
          <p:nvPr/>
        </p:nvSpPr>
        <p:spPr>
          <a:xfrm>
            <a:off x="1763688" y="5733256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2" action="ppaction://hlinksldjump"/>
          </p:cNvPr>
          <p:cNvSpPr/>
          <p:nvPr/>
        </p:nvSpPr>
        <p:spPr>
          <a:xfrm>
            <a:off x="5148064" y="5589240"/>
            <a:ext cx="35645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Аристотель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Логика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7308304" y="5589240"/>
            <a:ext cx="1407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Үтір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175023"/>
            <a:ext cx="76438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мен 7-нің арасына қандай таңба қойылғанда 6-дан артық, 7-ден кем сан шығады?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возврат 12">
            <a:hlinkClick r:id="rId2" action="ppaction://hlinksldjump" highlightClick="1"/>
          </p:cNvPr>
          <p:cNvSpPr/>
          <p:nvPr/>
        </p:nvSpPr>
        <p:spPr>
          <a:xfrm>
            <a:off x="1763688" y="5733256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Логика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6500826" y="5286388"/>
            <a:ext cx="23380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Сәрсенбі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83568" y="2543998"/>
            <a:ext cx="76438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Жұмадан кейін 19 тәуліктен соң аптаның қай күні сәйкес келеді?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возврат 12">
            <a:hlinkClick r:id="rId2" action="ppaction://hlinksldjump" highlightClick="1"/>
          </p:cNvPr>
          <p:cNvSpPr/>
          <p:nvPr/>
        </p:nvSpPr>
        <p:spPr>
          <a:xfrm>
            <a:off x="1763688" y="5733256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Логика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8028384" y="5085184"/>
            <a:ext cx="6976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8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55576" y="1988840"/>
            <a:ext cx="764386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 кітапты 8 күнде оқып бітірді. Ол әрбір оқыған күні алдыңғысына қарағанда екі есе көп бет оқитыны белгілі болса, онда ол кітаптың жартысын неше күнде оқып бітіреді?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Управляющая кнопка: возврат 12">
            <a:hlinkClick r:id="rId2" action="ppaction://hlinksldjump" highlightClick="1"/>
          </p:cNvPr>
          <p:cNvSpPr/>
          <p:nvPr/>
        </p:nvSpPr>
        <p:spPr>
          <a:xfrm>
            <a:off x="1835696" y="5733256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Логика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2915816" y="5733256"/>
            <a:ext cx="57820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169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Сандар белгілі бір заңдылықпен орналасқан, сұрақ белгісінің орнына сәйкес келетін санды табыңыз.</a:t>
            </a:r>
          </a:p>
          <a:p>
            <a:pPr algn="ctr" eaLnBrk="0" hangingPunct="0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=425    78=4964   32=94   91=811   43=?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возврат 12">
            <a:hlinkClick r:id="rId2" action="ppaction://hlinksldjump" highlightClick="1"/>
          </p:cNvPr>
          <p:cNvSpPr/>
          <p:nvPr/>
        </p:nvSpPr>
        <p:spPr>
          <a:xfrm>
            <a:off x="1763688" y="5733256"/>
            <a:ext cx="571504" cy="542350"/>
          </a:xfrm>
          <a:prstGeom prst="actionButtonRetur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548269">
            <a:off x="1417989" y="1769579"/>
            <a:ext cx="6653962" cy="433972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5400" b="1" u="sng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Көрермендер сайысы«Бәйге</a:t>
            </a:r>
            <a:r>
              <a:rPr lang="kk-KZ" sz="54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» немесе мақал-мәтел жарысы.</a:t>
            </a:r>
            <a:endParaRPr lang="ru-RU" sz="54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692078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9"/>
            <a:ext cx="8812088" cy="581947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1. Жеті </a:t>
            </a:r>
            <a:r>
              <a:rPr lang="kk-KZ" sz="2400" dirty="0">
                <a:solidFill>
                  <a:schemeClr val="tx1"/>
                </a:solidFill>
                <a:latin typeface="Times New Roman"/>
                <a:ea typeface="Times New Roman"/>
              </a:rPr>
              <a:t>жұрттың тілін біл, </a:t>
            </a:r>
            <a:endParaRPr lang="kk-KZ" sz="24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Жеті </a:t>
            </a:r>
            <a:r>
              <a:rPr lang="kk-KZ" sz="2400" dirty="0">
                <a:solidFill>
                  <a:schemeClr val="tx1"/>
                </a:solidFill>
                <a:latin typeface="Times New Roman"/>
                <a:ea typeface="Times New Roman"/>
              </a:rPr>
              <a:t>түрлі білім біл</a:t>
            </a:r>
            <a:r>
              <a:rPr lang="kk-KZ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/>
              </a:rPr>
              <a:t>2. </a:t>
            </a:r>
            <a:r>
              <a:rPr lang="kk-KZ" sz="2400" dirty="0">
                <a:solidFill>
                  <a:srgbClr val="002060"/>
                </a:solidFill>
                <a:latin typeface="Times New Roman"/>
                <a:ea typeface="Times New Roman"/>
              </a:rPr>
              <a:t>Білікті бірді жығар,</a:t>
            </a:r>
          </a:p>
          <a:p>
            <a:pPr marL="0" indent="0">
              <a:buNone/>
            </a:pPr>
            <a:r>
              <a:rPr lang="kk-KZ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Білімді </a:t>
            </a:r>
            <a:r>
              <a:rPr lang="kk-KZ" sz="2400" dirty="0">
                <a:solidFill>
                  <a:srgbClr val="002060"/>
                </a:solidFill>
                <a:latin typeface="Times New Roman"/>
                <a:ea typeface="Times New Roman"/>
              </a:rPr>
              <a:t>мыңды жығар</a:t>
            </a:r>
            <a:r>
              <a:rPr lang="kk-KZ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>
              <a:buNone/>
            </a:pPr>
            <a:r>
              <a:rPr lang="kk-KZ" sz="2400" dirty="0" smtClean="0">
                <a:solidFill>
                  <a:srgbClr val="002060"/>
                </a:solidFill>
                <a:latin typeface="Times New Roman"/>
              </a:rPr>
              <a:t>3. 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Екі жақсы қас болмас, </a:t>
            </a:r>
            <a:endParaRPr lang="kk-KZ" sz="24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Екі 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жаман дос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болмас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kk-KZ" sz="24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Досыңды үш күн сынама, </a:t>
            </a:r>
            <a:endParaRPr lang="kk-KZ" sz="2400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Үш </a:t>
            </a:r>
            <a:r>
              <a:rPr lang="kk-KZ" sz="24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жыл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сына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kk-KZ" sz="2400" dirty="0">
                <a:solidFill>
                  <a:srgbClr val="2105C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Бір елі ауызға, </a:t>
            </a:r>
            <a:endParaRPr lang="kk-KZ" sz="2400" dirty="0" smtClean="0">
              <a:solidFill>
                <a:srgbClr val="2105C9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 smtClean="0">
                <a:solidFill>
                  <a:srgbClr val="2105C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Екі </a:t>
            </a:r>
            <a:r>
              <a:rPr lang="kk-KZ" sz="2400" dirty="0">
                <a:solidFill>
                  <a:srgbClr val="2105C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елі </a:t>
            </a:r>
            <a:r>
              <a:rPr lang="kk-KZ" sz="2400" dirty="0" smtClean="0">
                <a:solidFill>
                  <a:srgbClr val="2105C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қақпақ.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6. </a:t>
            </a:r>
            <a:r>
              <a:rPr lang="kk-KZ" sz="24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Жүз сомын болғанша, </a:t>
            </a:r>
            <a:endParaRPr lang="kk-KZ" sz="2400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Жүз </a:t>
            </a:r>
            <a:r>
              <a:rPr lang="kk-KZ" sz="24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досың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болсын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80935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58808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Отыз </a:t>
            </a:r>
            <a:r>
              <a:rPr lang="kk-KZ" sz="2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тістен шыққан сөз, </a:t>
            </a:r>
            <a:endParaRPr lang="kk-KZ" sz="26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kk-KZ" sz="2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тыз </a:t>
            </a:r>
            <a:r>
              <a:rPr lang="kk-KZ" sz="2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рулы елге </a:t>
            </a:r>
            <a:r>
              <a:rPr lang="kk-KZ" sz="2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тарайды.</a:t>
            </a:r>
          </a:p>
          <a:p>
            <a:pPr marL="0" indent="0">
              <a:buNone/>
            </a:pPr>
            <a:r>
              <a:rPr lang="kk-KZ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sz="26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Білгенің бір тоғыз, </a:t>
            </a:r>
            <a:endParaRPr lang="kk-KZ" sz="2600" dirty="0" smtClean="0">
              <a:solidFill>
                <a:srgbClr val="C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6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Білмегенің </a:t>
            </a:r>
            <a:r>
              <a:rPr lang="kk-KZ" sz="26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тоқсан </a:t>
            </a:r>
            <a:r>
              <a:rPr lang="kk-KZ" sz="26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тоғыз.</a:t>
            </a:r>
          </a:p>
          <a:p>
            <a:pPr marL="0" indent="0">
              <a:buNone/>
            </a:pPr>
            <a:r>
              <a:rPr lang="kk-K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kk-KZ" sz="26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Бір кісі қазған құдықтан, </a:t>
            </a:r>
            <a:endParaRPr lang="kk-KZ" sz="2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6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</a:t>
            </a:r>
            <a:r>
              <a:rPr lang="kk-KZ" sz="2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ың </a:t>
            </a:r>
            <a:r>
              <a:rPr lang="kk-KZ" sz="26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кісі су </a:t>
            </a:r>
            <a:r>
              <a:rPr lang="kk-KZ" sz="2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ішеді.</a:t>
            </a:r>
          </a:p>
          <a:p>
            <a:pPr marL="0" indent="0">
              <a:buNone/>
            </a:pPr>
            <a:r>
              <a:rPr lang="kk-KZ" sz="2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kk-KZ" sz="2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Білімнің басы — </a:t>
            </a:r>
            <a:r>
              <a:rPr lang="kk-KZ" sz="2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бейнет</a:t>
            </a:r>
          </a:p>
          <a:p>
            <a:pPr marL="0" indent="0">
              <a:buNone/>
            </a:pPr>
            <a:r>
              <a:rPr lang="kk-KZ" sz="2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Соңы </a:t>
            </a:r>
            <a:r>
              <a:rPr lang="kk-KZ" sz="2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— </a:t>
            </a:r>
            <a:r>
              <a:rPr lang="kk-KZ" sz="2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зейнет.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kk-KZ" sz="2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Оқусыз білім жоқ  </a:t>
            </a:r>
            <a:endParaRPr lang="kk-KZ" sz="26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Білімсіз </a:t>
            </a:r>
            <a:r>
              <a:rPr lang="kk-KZ" sz="2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күнің </a:t>
            </a:r>
            <a:r>
              <a:rPr lang="kk-KZ" sz="2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жоқ.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6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6. </a:t>
            </a:r>
            <a:r>
              <a:rPr lang="kk-KZ" sz="26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Ақыл азбайды,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6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Білім тозбайды.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135608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00174"/>
            <a:ext cx="5357850" cy="928670"/>
          </a:xfrm>
        </p:spPr>
        <p:txBody>
          <a:bodyPr/>
          <a:lstStyle/>
          <a:p>
            <a:r>
              <a:rPr lang="kk-KZ" b="1" dirty="0" smtClean="0">
                <a:solidFill>
                  <a:srgbClr val="C00000"/>
                </a:solidFill>
                <a:latin typeface="Mistral" pitchFamily="66" charset="0"/>
                <a:cs typeface="Arial" charset="0"/>
              </a:rPr>
              <a:t>“Логика қайда”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643182"/>
            <a:ext cx="8258204" cy="3482981"/>
          </a:xfrm>
        </p:spPr>
        <p:txBody>
          <a:bodyPr/>
          <a:lstStyle/>
          <a:p>
            <a:pPr>
              <a:buNone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І. Сұрақ-жауап</a:t>
            </a:r>
            <a:endParaRPr lang="kk-K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ІІ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/>
              <a:t>«Бұл нені білдіреді?»</a:t>
            </a:r>
            <a:endParaRPr lang="en-US" dirty="0" smtClean="0"/>
          </a:p>
          <a:p>
            <a:pPr>
              <a:buNone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ІІІ. Дода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17FE4-7B76-4212-943F-296994BCA1E7}" type="datetime1">
              <a:rPr lang="ru-RU" smtClean="0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40370-9783-45EF-8045-AB1A1EA3EED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87624" y="2420888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НАЗАРЛАРЫҢЫЗҒА РАХМЕТ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0272" y="274638"/>
            <a:ext cx="1666528" cy="634082"/>
          </a:xfrm>
        </p:spPr>
        <p:txBody>
          <a:bodyPr/>
          <a:lstStyle/>
          <a:p>
            <a:pPr algn="r"/>
            <a:r>
              <a:rPr lang="kk-KZ" sz="3200" dirty="0" smtClean="0">
                <a:solidFill>
                  <a:srgbClr val="FF0000"/>
                </a:solidFill>
              </a:rPr>
              <a:t>І кезең.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20888"/>
            <a:ext cx="8219256" cy="3705275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Үшбұрыштың ұқсастықтарының неше белгісі бар?</a:t>
            </a:r>
          </a:p>
          <a:p>
            <a:pPr marL="514350" indent="-514350" algn="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(үш)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2. Жазықтықтағы қандай түзулер ешқашан қиылыспайды?</a:t>
            </a:r>
          </a:p>
          <a:p>
            <a:pPr marL="514350" indent="-514350" algn="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(параллель)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691680" y="764704"/>
            <a:ext cx="590465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k-KZ" sz="8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Сұрақ-жауап</a:t>
            </a:r>
            <a:endParaRPr lang="kk-KZ" sz="3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64696"/>
          </a:xfrm>
        </p:spPr>
        <p:txBody>
          <a:bodyPr/>
          <a:lstStyle/>
          <a:p>
            <a:pPr marL="514350" indent="-514350"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 Төртбұрыштың қарама-қарсы төбелерін қосатын кесінді.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(диагональ)</a:t>
            </a:r>
          </a:p>
          <a:p>
            <a:pPr marL="514350" indent="-514350"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4. Дәлелденбейтін ұйғарым.</a:t>
            </a:r>
          </a:p>
          <a:p>
            <a:pPr marL="514350" indent="-514350" algn="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(аксиома)</a:t>
            </a:r>
          </a:p>
          <a:p>
            <a:pPr marL="514350" indent="-514350">
              <a:buAutoNum type="arabicPeriod" startAt="5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Бір жанұяның бес ер баласы және олардың әрқайсысының қарындастары бар. Жанұяның қанша баласы бар?</a:t>
            </a:r>
          </a:p>
          <a:p>
            <a:pPr marL="514350" indent="-514350" algn="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(6)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Шеңбердің центрі арқылы өтетін хорда.</a:t>
            </a:r>
          </a:p>
          <a:p>
            <a:pPr marL="514350" indent="-514350" algn="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(шеңбердің диаметры)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514350" indent="-51435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7. Дәлелдеу арқылы қабылданатын тұжырым.</a:t>
            </a:r>
          </a:p>
          <a:p>
            <a:pPr marL="514350" indent="-514350" algn="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(теорема)</a:t>
            </a:r>
          </a:p>
          <a:p>
            <a:pPr marL="514350" indent="-51435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8. 50-ді ½-ге бөліп 3-ті қосқанда қандай нәтиже болады?</a:t>
            </a:r>
          </a:p>
          <a:p>
            <a:pPr marL="514350" indent="-514350" algn="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(103)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9. Қандай бүтін сан кез-келген бүтін сандарға қалдықсыз бөлінеді?</a:t>
            </a:r>
          </a:p>
          <a:p>
            <a:pPr algn="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(0)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10. Квадраттық функцияның графигі?</a:t>
            </a:r>
          </a:p>
          <a:p>
            <a:pPr algn="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(парабола)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40370-9783-45EF-8045-AB1A1EA3EED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11. Ешқандай амал қолданбай 666 санын бір жарым есе арттыр.</a:t>
            </a:r>
          </a:p>
          <a:p>
            <a:pPr algn="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(санды төңкеру арқылы, 999)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" descr="C:\Program Files (x86)\Microsoft Office\MEDIA\CAGCAT10\j0293240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805264"/>
            <a:ext cx="882204" cy="65083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28600" y="2095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0"/>
            <a:ext cx="2845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Georgia" pitchFamily="18" charset="0"/>
              </a:rPr>
              <a:t>I</a:t>
            </a:r>
            <a:r>
              <a:rPr lang="kk-KZ" sz="4400" b="1" dirty="0" smtClean="0">
                <a:solidFill>
                  <a:srgbClr val="C00000"/>
                </a:solidFill>
                <a:latin typeface="Georgia" pitchFamily="18" charset="0"/>
              </a:rPr>
              <a:t>І кезең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1071546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/>
              <a:t>«Бұл нені білдіреді?»</a:t>
            </a:r>
            <a:endParaRPr lang="ru-RU" dirty="0"/>
          </a:p>
        </p:txBody>
      </p:sp>
      <p:pic>
        <p:nvPicPr>
          <p:cNvPr id="39940" name="Picture 4" descr="http://abai.kz/public/upload/images/32615c551960ca32b9a82ce94b0610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1857388" cy="1357322"/>
          </a:xfrm>
          <a:prstGeom prst="rect">
            <a:avLst/>
          </a:prstGeom>
          <a:noFill/>
        </p:spPr>
      </p:pic>
      <p:pic>
        <p:nvPicPr>
          <p:cNvPr id="39942" name="Picture 6" descr="http://open-school.kz/img/classic_modern/classic_modern_135_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714488"/>
            <a:ext cx="2857520" cy="1571636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6572264" y="2143116"/>
            <a:ext cx="20881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100</a:t>
            </a:r>
            <a:r>
              <a:rPr lang="en-US" sz="4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0000</a:t>
            </a:r>
            <a:endParaRPr lang="ru-RU" sz="4000" b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0" descr="http://lifeglobe.net/x/entry/1635/1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3929066"/>
            <a:ext cx="2357454" cy="1571636"/>
          </a:xfrm>
          <a:prstGeom prst="rect">
            <a:avLst/>
          </a:prstGeom>
          <a:noFill/>
        </p:spPr>
      </p:pic>
      <p:pic>
        <p:nvPicPr>
          <p:cNvPr id="17" name="Picture 6" descr="https://go1.imgsmail.ru/imgpreview?key=78828e4d84113db9&amp;mb=imgdb_preview_196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4000504"/>
            <a:ext cx="2000264" cy="1500198"/>
          </a:xfrm>
          <a:prstGeom prst="rect">
            <a:avLst/>
          </a:prstGeom>
          <a:noFill/>
        </p:spPr>
      </p:pic>
      <p:pic>
        <p:nvPicPr>
          <p:cNvPr id="18" name="Picture 12" descr="http://upload.wikimedia.org/wikipedia/commons/thumb/a/a8/Pythagoras-M%C3%BCnz.JPG/200px-Pythagoras-M%C3%BCnz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3929066"/>
            <a:ext cx="1905000" cy="1885950"/>
          </a:xfrm>
          <a:prstGeom prst="rect">
            <a:avLst/>
          </a:prstGeom>
          <a:noFill/>
        </p:spPr>
      </p:pic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2643174" y="2071678"/>
            <a:ext cx="3571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6286512" y="2285992"/>
            <a:ext cx="3571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5643570" y="4429132"/>
            <a:ext cx="3571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3143240" y="4286256"/>
            <a:ext cx="3571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71682" name="Picture 2" descr="http://static.sklad.com/goodsPhoto/0/0/0/0/0/2/5/1/1/6/251165_7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14422"/>
            <a:ext cx="1785950" cy="1357322"/>
          </a:xfrm>
          <a:prstGeom prst="rect">
            <a:avLst/>
          </a:prstGeom>
          <a:noFill/>
        </p:spPr>
      </p:pic>
      <p:pic>
        <p:nvPicPr>
          <p:cNvPr id="71684" name="Picture 4" descr="https://go1.imgsmail.ru/imgpreview?key=1d2838e6a00ffcaa&amp;mb=imgdb_preview_127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285860"/>
            <a:ext cx="1500198" cy="1143008"/>
          </a:xfrm>
          <a:prstGeom prst="rect">
            <a:avLst/>
          </a:prstGeom>
          <a:noFill/>
        </p:spPr>
      </p:pic>
      <p:pic>
        <p:nvPicPr>
          <p:cNvPr id="71686" name="Picture 6" descr="https://go1.imgsmail.ru/imgpreview?key=78828e4d84113db9&amp;mb=imgdb_preview_196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1357298"/>
            <a:ext cx="1704970" cy="928694"/>
          </a:xfrm>
          <a:prstGeom prst="rect">
            <a:avLst/>
          </a:prstGeom>
          <a:noFill/>
        </p:spPr>
      </p:pic>
      <p:pic>
        <p:nvPicPr>
          <p:cNvPr id="71688" name="Picture 8" descr="http://kk.convdocs.org/pars_docs/refs/4/3179/3179_html_m22b30bb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1285860"/>
            <a:ext cx="1214446" cy="1214447"/>
          </a:xfrm>
          <a:prstGeom prst="rect">
            <a:avLst/>
          </a:prstGeom>
          <a:noFill/>
        </p:spPr>
      </p:pic>
      <p:pic>
        <p:nvPicPr>
          <p:cNvPr id="11" name="Picture 2" descr="http://cs407130.vk.me/v407130910/2f25/Fd9-CS4FP_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3857628"/>
            <a:ext cx="2286016" cy="1643074"/>
          </a:xfrm>
          <a:prstGeom prst="rect">
            <a:avLst/>
          </a:prstGeom>
          <a:noFill/>
        </p:spPr>
      </p:pic>
      <p:pic>
        <p:nvPicPr>
          <p:cNvPr id="12" name="Picture 8" descr="https://go3.imgsmail.ru/imgpreview?key=f90fb38f198c4b&amp;mb=imgdb_preview_138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0" y="3857628"/>
            <a:ext cx="2333625" cy="1552576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572264" y="4000504"/>
            <a:ext cx="172354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100</a:t>
            </a:r>
            <a:endParaRPr lang="ru-RU" sz="8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6072198" y="4429132"/>
            <a:ext cx="3571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 flipV="1">
            <a:off x="4572000" y="1571612"/>
            <a:ext cx="5715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3000364" y="4214818"/>
            <a:ext cx="3571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2500298" y="1571612"/>
            <a:ext cx="3571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6357950" y="1500174"/>
            <a:ext cx="3571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86050" y="357166"/>
            <a:ext cx="2476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dirty="0" smtClean="0"/>
              <a:t>«Бұл нені білдіреді?»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1!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F9F9F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- 1!</Template>
  <TotalTime>629</TotalTime>
  <Words>768</Words>
  <Application>Microsoft Office PowerPoint</Application>
  <PresentationFormat>Экран (4:3)</PresentationFormat>
  <Paragraphs>177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математика - 1!</vt:lpstr>
      <vt:lpstr>Формула</vt:lpstr>
      <vt:lpstr>Математикалық кеш: “Логика қайда”</vt:lpstr>
      <vt:lpstr>Математикалық кештің мақсаты: </vt:lpstr>
      <vt:lpstr>“Логика қайда”</vt:lpstr>
      <vt:lpstr>І кезең.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Admin</dc:creator>
  <dc:description>http://aida.ucoz.ru</dc:description>
  <cp:lastModifiedBy>User</cp:lastModifiedBy>
  <cp:revision>76</cp:revision>
  <dcterms:created xsi:type="dcterms:W3CDTF">2011-11-06T11:18:09Z</dcterms:created>
  <dcterms:modified xsi:type="dcterms:W3CDTF">2017-03-09T04:28:20Z</dcterms:modified>
</cp:coreProperties>
</file>