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60" r:id="rId2"/>
    <p:sldId id="281" r:id="rId3"/>
    <p:sldId id="266" r:id="rId4"/>
    <p:sldId id="261" r:id="rId5"/>
    <p:sldId id="269" r:id="rId6"/>
    <p:sldId id="274" r:id="rId7"/>
    <p:sldId id="275" r:id="rId8"/>
    <p:sldId id="276" r:id="rId9"/>
    <p:sldId id="277" r:id="rId10"/>
    <p:sldId id="278" r:id="rId11"/>
    <p:sldId id="279" r:id="rId12"/>
    <p:sldId id="27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9DAFE"/>
    <a:srgbClr val="F3B9FD"/>
    <a:srgbClr val="F1A9FD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8" d="100"/>
          <a:sy n="48" d="100"/>
        </p:scale>
        <p:origin x="-1794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D405DB-610F-4E4F-8120-ED8A9119553C}" type="doc">
      <dgm:prSet loTypeId="urn:microsoft.com/office/officeart/2005/8/layout/list1" loCatId="list" qsTypeId="urn:microsoft.com/office/officeart/2005/8/quickstyle/simple1#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5E84A59-300C-4F94-9273-4373391BF9DE}" type="pres">
      <dgm:prSet presAssocID="{34D405DB-610F-4E4F-8120-ED8A9119553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5A0A233-4906-4ABB-BBF8-9FF11722FDA8}" type="presOf" srcId="{34D405DB-610F-4E4F-8120-ED8A9119553C}" destId="{45E84A59-300C-4F94-9273-4373391BF9DE}" srcOrd="0" destOrd="0" presId="urn:microsoft.com/office/officeart/2005/8/layout/list1"/>
  </dgm:cxnLst>
  <dgm:bg/>
  <dgm:whole>
    <a:ln>
      <a:solidFill>
        <a:srgbClr val="00B050"/>
      </a:solidFill>
    </a:ln>
  </dgm:whole>
  <dgm:extLst>
    <a:ext uri="{C62137D5-CB1D-491B-B009-E17868A290BF}"/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991D297-D3BF-4671-BAE3-21CF98A08432}" type="datetimeFigureOut">
              <a:rPr lang="ru-RU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D2B13AC-C7D1-4A66-8C80-B1397EEB9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61B70C-D3D5-47BD-8297-35DE78F13FF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55E97A-998D-4DEB-A1E4-02E2D03F7E33}" type="datetimeFigureOut">
              <a:rPr lang="ru-RU" smtClean="0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13D2FE-2AA0-4FCA-A986-D4CC5327A5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CC5723-00F2-4FDF-9EF3-67CE026F0AF2}" type="datetimeFigureOut">
              <a:rPr lang="ru-RU" smtClean="0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309E5-1958-43E4-8486-146F473F8F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15166-2DF5-46ED-8788-9D5B332F6A7D}" type="datetimeFigureOut">
              <a:rPr lang="ru-RU" smtClean="0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86B2A-987C-4D92-9DCF-010444BA10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7A142E-6312-4AA1-8D04-93F6D6A9855D}" type="datetimeFigureOut">
              <a:rPr lang="ru-RU" smtClean="0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38984-0179-417E-A29D-A46F4451A5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50EB55-9174-4214-B86D-74921995D0D0}" type="datetimeFigureOut">
              <a:rPr lang="ru-RU" smtClean="0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AB0CAC76-0023-4A7D-AB4F-44785AB76F7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16E4E2-1905-45C6-B160-6CA34F6AAFDD}" type="datetimeFigureOut">
              <a:rPr lang="ru-RU" smtClean="0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25FC-756C-4CDB-A95F-94FCC9983C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779E70-0C6C-4A9E-8767-24E23F9773EC}" type="datetimeFigureOut">
              <a:rPr lang="ru-RU" smtClean="0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19F6D-AB71-4D22-8D21-B92F8FC988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DA8F6-8DBA-4447-AB1E-D18B7C307B06}" type="datetimeFigureOut">
              <a:rPr lang="ru-RU" smtClean="0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E985E-BEC7-4CBC-93DB-AEF26111B9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0B9451-0405-4499-8119-B4275BC1669E}" type="datetimeFigureOut">
              <a:rPr lang="ru-RU" smtClean="0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7D6B6-3891-46A7-B716-B041C1B13D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9B16FE-3254-498F-AA60-4106CE425ACF}" type="datetimeFigureOut">
              <a:rPr lang="ru-RU" smtClean="0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AE022-39DC-4A7C-B648-58E7F088C8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9F7897-AE95-4C45-B077-FC4D2D2405AC}" type="datetimeFigureOut">
              <a:rPr lang="ru-RU" smtClean="0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7BDF0-5BFF-48C2-AE74-D73A588CEE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5F12EDF-943F-4D32-82B1-9533C27676B5}" type="datetimeFigureOut">
              <a:rPr lang="ru-RU" smtClean="0"/>
              <a:pPr>
                <a:defRPr/>
              </a:pPr>
              <a:t>19.10.2017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D3204583-F3B2-431E-9DE4-F067FBE13F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pull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45.radikal.ru/i109/0810/e1/3f0610f33621.gi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9"/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kk-KZ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Ақмола облысы</a:t>
            </a:r>
          </a:p>
          <a:p>
            <a:pPr algn="ctr"/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Ерейментау қаласы</a:t>
            </a:r>
          </a:p>
          <a:p>
            <a:pPr algn="ctr"/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“Бөгенбай батыр атындағы қазақ орта мектебі” КММ</a:t>
            </a:r>
          </a:p>
          <a:p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Математика пәнінің мұғалімі:</a:t>
            </a:r>
          </a:p>
          <a:p>
            <a:pPr algn="ctr"/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Омарова Ляззат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Кайроловна</a:t>
            </a:r>
            <a:endParaRPr lang="en-US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Ағылшын тілі мұғалімі:</a:t>
            </a:r>
          </a:p>
          <a:p>
            <a:pPr algn="ctr"/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Тасбулатова Зухра Сериковна</a:t>
            </a:r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Пән:математика</a:t>
            </a:r>
          </a:p>
          <a:p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Сынып: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Тақырыбы: “Фунцияны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зерттеп графигін салу</a:t>
            </a:r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ctr"/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“Балаға өз бетімен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зерттеуге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мүмкіндік туғызған сайын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әрі дами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түседі”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Питер </a:t>
            </a:r>
            <a:r>
              <a:rPr lang="ru-RU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Клайн</a:t>
            </a:r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51938" cy="67924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Овал 11"/>
          <p:cNvSpPr/>
          <p:nvPr/>
        </p:nvSpPr>
        <p:spPr>
          <a:xfrm>
            <a:off x="1571604" y="0"/>
            <a:ext cx="6667500" cy="1214422"/>
          </a:xfrm>
          <a:prstGeom prst="ellipse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02347" tIns="606103" rIns="632940" bIns="72639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2800" b="1" dirty="0" smtClean="0">
                <a:solidFill>
                  <a:srgbClr val="FF0000"/>
                </a:solidFill>
              </a:rPr>
              <a:t>«Бағалау тестінің жауаптары»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00034" y="1857364"/>
            <a:ext cx="828680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-Функцияның анықталу  және мәндер облысын анықтайды;    1 балл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 Функцияның жұп немесе тақтығын анықтай   алады;              1балл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 Функцияның кемуін немесе артуын түсінеді;                               1 балл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-Функцияның периодын және нолдерін көрсете алады;               1 балл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-Функцияның графигін салады.                                                        1 балл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000" b="1" dirty="0" smtClean="0">
              <a:solidFill>
                <a:schemeClr val="bg1"/>
              </a:solidFill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Times New Roman" pitchFamily="18" charset="0"/>
              </a:rPr>
              <a:t>Барлық</a:t>
            </a:r>
            <a:r>
              <a:rPr kumimoji="0" lang="kk-KZ" sz="36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Times New Roman" pitchFamily="18" charset="0"/>
              </a:rPr>
              <a:t> тестердің   “А”  нұсқасы  дұрыс</a:t>
            </a:r>
            <a:endParaRPr kumimoji="0" lang="kk-KZ" sz="36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785926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C00000"/>
                </a:solidFill>
                <a:latin typeface="+mn-lt"/>
              </a:rPr>
              <a:t>Бағалау критерийі</a:t>
            </a:r>
            <a:endParaRPr lang="ru-RU" sz="28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-1"/>
            <a:ext cx="9580534" cy="68580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Овал 11"/>
          <p:cNvSpPr/>
          <p:nvPr/>
        </p:nvSpPr>
        <p:spPr>
          <a:xfrm>
            <a:off x="1571604" y="0"/>
            <a:ext cx="6667500" cy="1214422"/>
          </a:xfrm>
          <a:prstGeom prst="ellipse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02347" tIns="606103" rIns="632940" bIns="72639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928793" y="2500307"/>
          <a:ext cx="5500728" cy="1331601"/>
        </p:xfrm>
        <a:graphic>
          <a:graphicData uri="http://schemas.openxmlformats.org/drawingml/2006/table">
            <a:tbl>
              <a:tblPr/>
              <a:tblGrid>
                <a:gridCol w="1833576"/>
                <a:gridCol w="1833576"/>
                <a:gridCol w="1833576"/>
              </a:tblGrid>
              <a:tr h="1331601">
                <a:tc>
                  <a:txBody>
                    <a:bodyPr/>
                    <a:lstStyle/>
                    <a:p>
                      <a:pPr algn="l" fontAlgn="base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Сенімді</a:t>
                      </a:r>
                      <a:r>
                        <a:rPr lang="ru-RU" sz="1200" i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Times New Roman"/>
                          <a:cs typeface="Times New Roman"/>
                        </a:rPr>
                        <a:t>Сенімсіз</a:t>
                      </a:r>
                      <a:r>
                        <a:rPr lang="ru-RU" sz="1200" i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Керемет</a:t>
                      </a:r>
                      <a:r>
                        <a:rPr lang="kk-KZ" sz="1200" i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4579" name="Рисунок 1" descr="см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643182"/>
            <a:ext cx="1571636" cy="1076329"/>
          </a:xfrm>
          <a:prstGeom prst="rect">
            <a:avLst/>
          </a:prstGeom>
          <a:noFill/>
        </p:spPr>
      </p:pic>
      <p:pic>
        <p:nvPicPr>
          <p:cNvPr id="24578" name="Рисунок 2" descr="Без названия (5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2643182"/>
            <a:ext cx="1500198" cy="1143008"/>
          </a:xfrm>
          <a:prstGeom prst="rect">
            <a:avLst/>
          </a:prstGeom>
          <a:noFill/>
        </p:spPr>
      </p:pic>
      <p:pic>
        <p:nvPicPr>
          <p:cNvPr id="24577" name="Рисунок 3" descr="kolobok-tsve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2643182"/>
            <a:ext cx="1571636" cy="1143008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00430" y="285728"/>
            <a:ext cx="266419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Рефлексия</a:t>
            </a:r>
            <a:endParaRPr kumimoji="0" lang="kk-KZ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1714488"/>
            <a:ext cx="16161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енімді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85918" y="1714488"/>
            <a:ext cx="2071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chemeClr val="bg1"/>
                </a:solidFill>
                <a:latin typeface="+mn-lt"/>
              </a:rPr>
              <a:t>Сенімсіз</a:t>
            </a:r>
            <a:endParaRPr lang="ru-RU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43570" y="1714488"/>
            <a:ext cx="18265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b="1" dirty="0" smtClean="0">
                <a:solidFill>
                  <a:schemeClr val="bg1"/>
                </a:solidFill>
                <a:latin typeface="+mn-lt"/>
              </a:rPr>
              <a:t>Керемет</a:t>
            </a:r>
            <a:r>
              <a:rPr lang="kk-KZ" sz="3200" dirty="0" smtClean="0">
                <a:solidFill>
                  <a:schemeClr val="bg1"/>
                </a:solidFill>
                <a:latin typeface="+mn-lt"/>
              </a:rPr>
              <a:t> </a:t>
            </a:r>
            <a:endParaRPr lang="ru-RU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-1"/>
            <a:ext cx="9580534" cy="68580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755650" y="1268760"/>
            <a:ext cx="7488238" cy="489709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b="1" kern="10" dirty="0" err="1">
                <a:ln w="9525"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Назар</a:t>
            </a:r>
            <a:r>
              <a:rPr lang="ru-RU" sz="3600" b="1" kern="10" dirty="0">
                <a:ln w="9525"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3600" b="1" kern="10" dirty="0" err="1">
                <a:ln w="9525"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аударғандарыңызға</a:t>
            </a:r>
            <a:endParaRPr lang="ru-RU" sz="3600" b="1" kern="10" dirty="0">
              <a:ln w="9525">
                <a:round/>
                <a:headEnd/>
                <a:tailEnd/>
              </a:ln>
              <a:solidFill>
                <a:srgbClr val="92D050"/>
              </a:solidFill>
              <a:latin typeface="Times New Roman"/>
              <a:cs typeface="Times New Roman"/>
            </a:endParaRPr>
          </a:p>
          <a:p>
            <a:pPr algn="ctr"/>
            <a:r>
              <a:rPr lang="ru-RU" sz="3600" b="1" kern="10" dirty="0" err="1">
                <a:ln w="9525"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рахмет</a:t>
            </a:r>
            <a:endParaRPr lang="ru-RU" sz="3600" b="1" kern="10" dirty="0">
              <a:ln w="9525">
                <a:round/>
                <a:headEnd/>
                <a:tailEnd/>
              </a:ln>
              <a:solidFill>
                <a:srgbClr val="92D05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3367568" y="998323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3307530" y="1021123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6963585" y="2949950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5307795" y="3235701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5593547" y="1449753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3307531" y="1021124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3307530" y="1021123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6963586" y="4971669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74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6000"/>
                            </p:stCondLst>
                            <p:childTnLst>
                              <p:par>
                                <p:cTn id="83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</p:txBody>
      </p:sp>
      <p:pic>
        <p:nvPicPr>
          <p:cNvPr id="4100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468313" y="2636838"/>
            <a:ext cx="2519362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Достар , бері келіңдер,</a:t>
            </a: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Қолдарыңды беріңдер.</a:t>
            </a: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Шаттық толы шеңберге,</a:t>
            </a: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Қуанышпен еніңдер!</a:t>
            </a:r>
          </a:p>
          <a:p>
            <a:pPr eaLnBrk="0" hangingPunct="0"/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Достарым, кең тұрыңдар,</a:t>
            </a: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Бақыт сонда ұғыңдар.</a:t>
            </a: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 ұстасып , күлімдеп</a:t>
            </a: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Шаттық шеңбер құрыңдар</a:t>
            </a:r>
          </a:p>
          <a:p>
            <a:pPr eaLnBrk="0" hangingPunct="0"/>
            <a:endParaRPr lang="kk-KZ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43240" y="2714620"/>
            <a:ext cx="2736304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шаттық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шеңбер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3" name="Picture 4" descr="Картинка 130 из 427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156544">
            <a:off x="-447668" y="-490572"/>
            <a:ext cx="2200275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-33338" y="60555"/>
            <a:ext cx="9151938" cy="67924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Овал 11"/>
          <p:cNvSpPr/>
          <p:nvPr/>
        </p:nvSpPr>
        <p:spPr>
          <a:xfrm>
            <a:off x="1571604" y="0"/>
            <a:ext cx="6667500" cy="1052512"/>
          </a:xfrm>
          <a:prstGeom prst="ellipse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02347" tIns="606103" rIns="632940" bIns="72639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2800" b="1" dirty="0" smtClean="0">
                <a:solidFill>
                  <a:schemeClr val="bg1"/>
                </a:solidFill>
              </a:rPr>
              <a:t>«Құпия зат»</a:t>
            </a:r>
            <a:r>
              <a:rPr lang="kk-KZ" sz="2800" dirty="0" smtClean="0">
                <a:solidFill>
                  <a:schemeClr val="bg1"/>
                </a:solidFill>
              </a:rPr>
              <a:t> ойыны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214414" y="1500174"/>
            <a:ext cx="728667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800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Тақтаға шыққан оқушыларға: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-Қандай ретпен орналастыруға болады?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Сұрақ орындарында отырған оқушыларға: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Бұл нені білдіреді?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-Бүгінгі сабақта өзіңе қандай мақсат қояр едің?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https://avatanplus.com/files/resources/original/5780a3c480e12155ce7fb7b0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44339"/>
            <a:ext cx="9180513" cy="6813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Полилиния 35"/>
          <p:cNvSpPr/>
          <p:nvPr/>
        </p:nvSpPr>
        <p:spPr>
          <a:xfrm>
            <a:off x="0" y="-285776"/>
            <a:ext cx="3200435" cy="2643206"/>
          </a:xfrm>
          <a:custGeom>
            <a:avLst/>
            <a:gdLst>
              <a:gd name="connsiteX0" fmla="*/ 10800 w 21600"/>
              <a:gd name="connsiteY0" fmla="*/ 5800 h 21600"/>
              <a:gd name="connsiteX1" fmla="*/ 14522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7312 w 21600"/>
              <a:gd name="connsiteY22" fmla="*/ 6320 h 21600"/>
              <a:gd name="connsiteX23" fmla="*/ 8352 w 21600"/>
              <a:gd name="connsiteY23" fmla="*/ 2295 h 21600"/>
              <a:gd name="connsiteX24" fmla="*/ 10800 w 21600"/>
              <a:gd name="connsiteY24" fmla="*/ 580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1600" h="21600">
                <a:moveTo>
                  <a:pt x="10800" y="5800"/>
                </a:moveTo>
                <a:lnTo>
                  <a:pt x="14522" y="0"/>
                </a:lnTo>
                <a:cubicBezTo>
                  <a:pt x="14400" y="1775"/>
                  <a:pt x="14277" y="3550"/>
                  <a:pt x="14155" y="5325"/>
                </a:cubicBezTo>
                <a:lnTo>
                  <a:pt x="18380" y="4457"/>
                </a:lnTo>
                <a:lnTo>
                  <a:pt x="16702" y="7315"/>
                </a:lnTo>
                <a:lnTo>
                  <a:pt x="21097" y="8137"/>
                </a:lnTo>
                <a:lnTo>
                  <a:pt x="17607" y="10475"/>
                </a:lnTo>
                <a:lnTo>
                  <a:pt x="21600" y="13290"/>
                </a:lnTo>
                <a:lnTo>
                  <a:pt x="16837" y="12942"/>
                </a:lnTo>
                <a:lnTo>
                  <a:pt x="18145" y="18095"/>
                </a:lnTo>
                <a:lnTo>
                  <a:pt x="14020" y="14457"/>
                </a:lnTo>
                <a:lnTo>
                  <a:pt x="13247" y="19737"/>
                </a:lnTo>
                <a:lnTo>
                  <a:pt x="10532" y="14935"/>
                </a:lnTo>
                <a:lnTo>
                  <a:pt x="8485" y="21600"/>
                </a:lnTo>
                <a:cubicBezTo>
                  <a:pt x="8228" y="19609"/>
                  <a:pt x="7972" y="17618"/>
                  <a:pt x="7715" y="15627"/>
                </a:cubicBezTo>
                <a:lnTo>
                  <a:pt x="4762" y="17617"/>
                </a:lnTo>
                <a:lnTo>
                  <a:pt x="5667" y="13937"/>
                </a:lnTo>
                <a:lnTo>
                  <a:pt x="135" y="14587"/>
                </a:lnTo>
                <a:lnTo>
                  <a:pt x="3722" y="11775"/>
                </a:lnTo>
                <a:lnTo>
                  <a:pt x="0" y="8615"/>
                </a:lnTo>
                <a:lnTo>
                  <a:pt x="4627" y="7617"/>
                </a:lnTo>
                <a:lnTo>
                  <a:pt x="370" y="2295"/>
                </a:lnTo>
                <a:lnTo>
                  <a:pt x="7312" y="6320"/>
                </a:lnTo>
                <a:lnTo>
                  <a:pt x="8352" y="2295"/>
                </a:lnTo>
                <a:lnTo>
                  <a:pt x="10800" y="5800"/>
                </a:lnTo>
                <a:close/>
              </a:path>
            </a:pathLst>
          </a:cu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02347" tIns="606103" rIns="632940" bIns="72639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1600" b="1" dirty="0" smtClean="0">
                <a:solidFill>
                  <a:schemeClr val="bg1"/>
                </a:solidFill>
              </a:rPr>
              <a:t>Осы сабақта қол жеткізілетін оқу мақсаттары 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39" name="Загнутый угол 38"/>
          <p:cNvSpPr/>
          <p:nvPr/>
        </p:nvSpPr>
        <p:spPr>
          <a:xfrm rot="16200000">
            <a:off x="4964908" y="-1607378"/>
            <a:ext cx="1000133" cy="4786345"/>
          </a:xfrm>
          <a:prstGeom prst="foldedCorner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solidFill>
                  <a:prstClr val="black"/>
                </a:solidFill>
                <a:ea typeface="Calibri"/>
                <a:cs typeface="Aharoni" pitchFamily="2" charset="-79"/>
              </a:rPr>
              <a:t>Сабақтың тақырыбы: “Функцияны зерттеп графигін салу</a:t>
            </a:r>
            <a:r>
              <a:rPr lang="kk-KZ" sz="1400" b="1" dirty="0" smtClean="0">
                <a:solidFill>
                  <a:prstClr val="black"/>
                </a:solidFill>
                <a:ea typeface="Calibri"/>
                <a:cs typeface="Aharoni" pitchFamily="2" charset="-79"/>
              </a:rPr>
              <a:t>”</a:t>
            </a:r>
            <a:endParaRPr lang="ru-RU" sz="1400" b="1" dirty="0">
              <a:solidFill>
                <a:prstClr val="black"/>
              </a:solidFill>
              <a:ea typeface="Calibri"/>
              <a:cs typeface="Aharoni" pitchFamily="2" charset="-79"/>
            </a:endParaRPr>
          </a:p>
        </p:txBody>
      </p:sp>
      <p:sp>
        <p:nvSpPr>
          <p:cNvPr id="40" name="Загнутый угол 39"/>
          <p:cNvSpPr/>
          <p:nvPr/>
        </p:nvSpPr>
        <p:spPr>
          <a:xfrm rot="16200000">
            <a:off x="2077230" y="3566316"/>
            <a:ext cx="3714752" cy="2868616"/>
          </a:xfrm>
          <a:prstGeom prst="foldedCorner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chemeClr val="bg1"/>
                </a:solidFill>
                <a:ea typeface="Calibri"/>
                <a:cs typeface="Aharoni" pitchFamily="2" charset="-79"/>
              </a:rPr>
              <a:t>             </a:t>
            </a:r>
            <a:endParaRPr lang="ru-RU" sz="1400" b="1" dirty="0">
              <a:solidFill>
                <a:schemeClr val="bg1"/>
              </a:solidFill>
              <a:ea typeface="Calibri"/>
              <a:cs typeface="Aharoni" pitchFamily="2" charset="-79"/>
            </a:endParaRPr>
          </a:p>
        </p:txBody>
      </p:sp>
      <p:sp>
        <p:nvSpPr>
          <p:cNvPr id="41" name="Загнутый угол 40"/>
          <p:cNvSpPr/>
          <p:nvPr/>
        </p:nvSpPr>
        <p:spPr>
          <a:xfrm rot="16200000">
            <a:off x="-857261" y="3500445"/>
            <a:ext cx="3929067" cy="2214544"/>
          </a:xfrm>
          <a:prstGeom prst="foldedCorner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5" name="Загнутый угол 14"/>
          <p:cNvSpPr/>
          <p:nvPr/>
        </p:nvSpPr>
        <p:spPr>
          <a:xfrm rot="16200000">
            <a:off x="5500678" y="2857512"/>
            <a:ext cx="3643338" cy="3643306"/>
          </a:xfrm>
          <a:prstGeom prst="foldedCorner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prstClr val="black"/>
              </a:solidFill>
              <a:ea typeface="Calibri"/>
              <a:cs typeface="Aharoni" pitchFamily="2" charset="-79"/>
            </a:endParaRPr>
          </a:p>
        </p:txBody>
      </p:sp>
      <p:sp>
        <p:nvSpPr>
          <p:cNvPr id="27655" name="Прямоугольник 6"/>
          <p:cNvSpPr>
            <a:spLocks noChangeArrowheads="1"/>
          </p:cNvSpPr>
          <p:nvPr/>
        </p:nvSpPr>
        <p:spPr bwMode="auto">
          <a:xfrm>
            <a:off x="0" y="2357430"/>
            <a:ext cx="2226956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мақсаты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6" name="Прямоугольник 7"/>
          <p:cNvSpPr>
            <a:spLocks noChangeArrowheads="1"/>
          </p:cNvSpPr>
          <p:nvPr/>
        </p:nvSpPr>
        <p:spPr bwMode="auto">
          <a:xfrm>
            <a:off x="2714612" y="2571744"/>
            <a:ext cx="2192349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критерийі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7" name="Прямоугольник 8"/>
          <p:cNvSpPr>
            <a:spLocks noChangeArrowheads="1"/>
          </p:cNvSpPr>
          <p:nvPr/>
        </p:nvSpPr>
        <p:spPr bwMode="auto">
          <a:xfrm>
            <a:off x="6215074" y="2214554"/>
            <a:ext cx="1637051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</a:pPr>
            <a:r>
              <a:rPr lang="kk-KZ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Тілдік</a:t>
            </a:r>
            <a:r>
              <a:rPr lang="kk-KZ" b="1" dirty="0" smtClean="0">
                <a:solidFill>
                  <a:srgbClr val="002060"/>
                </a:solidFill>
                <a:latin typeface="+mn-lt"/>
              </a:rPr>
              <a:t> мақсат</a:t>
            </a:r>
            <a:endParaRPr lang="ru-RU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3000372"/>
            <a:ext cx="235742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sz="1600" b="1" dirty="0" smtClean="0"/>
              <a:t> </a:t>
            </a:r>
            <a:r>
              <a:rPr lang="kk-KZ" sz="1600" b="1" dirty="0" smtClean="0">
                <a:solidFill>
                  <a:schemeClr val="bg1"/>
                </a:solidFill>
                <a:latin typeface="+mn-lt"/>
              </a:rPr>
              <a:t>Барлық оқушылар</a:t>
            </a:r>
            <a:r>
              <a:rPr lang="kk-KZ" sz="1600" dirty="0" smtClean="0">
                <a:solidFill>
                  <a:schemeClr val="bg1"/>
                </a:solidFill>
                <a:latin typeface="+mn-lt"/>
              </a:rPr>
              <a:t>: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pPr lvl="0"/>
            <a:r>
              <a:rPr lang="kk-KZ" sz="1600" dirty="0" smtClean="0">
                <a:solidFill>
                  <a:schemeClr val="bg1"/>
                </a:solidFill>
                <a:latin typeface="+mn-lt"/>
              </a:rPr>
              <a:t>Функцияны зерттейді;</a:t>
            </a:r>
          </a:p>
          <a:p>
            <a:pPr lvl="0"/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sz="1600" b="1" dirty="0" smtClean="0">
                <a:solidFill>
                  <a:schemeClr val="bg1"/>
                </a:solidFill>
                <a:latin typeface="+mn-lt"/>
              </a:rPr>
              <a:t>Басым көпшілігі: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pPr lvl="0"/>
            <a:r>
              <a:rPr lang="kk-KZ" sz="1600" dirty="0" smtClean="0">
                <a:solidFill>
                  <a:schemeClr val="bg1"/>
                </a:solidFill>
                <a:latin typeface="+mn-lt"/>
              </a:rPr>
              <a:t>Функцияны зерттейді,графигін салады;</a:t>
            </a:r>
          </a:p>
          <a:p>
            <a:pPr lvl="0"/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sz="1600" b="1" dirty="0" smtClean="0">
                <a:solidFill>
                  <a:schemeClr val="bg1"/>
                </a:solidFill>
                <a:latin typeface="+mn-lt"/>
              </a:rPr>
              <a:t>Кейбір оқушылар: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pPr lvl="0"/>
            <a:r>
              <a:rPr lang="kk-KZ" sz="1600" dirty="0" smtClean="0">
                <a:solidFill>
                  <a:schemeClr val="bg1"/>
                </a:solidFill>
                <a:latin typeface="+mn-lt"/>
              </a:rPr>
              <a:t>Функцияны зерттейді, программа құрып графигін компьютерде салып көрсетеді; 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sz="1600" dirty="0" smtClean="0">
                <a:solidFill>
                  <a:schemeClr val="bg1"/>
                </a:solidFill>
                <a:latin typeface="+mn-lt"/>
              </a:rPr>
              <a:t> 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571736" y="4143380"/>
            <a:ext cx="25717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16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643570" y="3071810"/>
            <a:ext cx="307183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92350" algn="r"/>
              </a:tabLst>
            </a:pPr>
            <a:endParaRPr lang="ru-RU" sz="14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  <a:r>
              <a:rPr lang="kk-KZ" sz="1600" dirty="0" smtClean="0">
                <a:solidFill>
                  <a:schemeClr val="bg1"/>
                </a:solidFill>
                <a:latin typeface="+mn-lt"/>
              </a:rPr>
              <a:t>- Функцияны зерттеп,графигін салу алгоритмін ағылшын тілінде түсіндіре алады; 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sz="1600" b="1" dirty="0" smtClean="0">
                <a:solidFill>
                  <a:schemeClr val="bg1"/>
                </a:solidFill>
                <a:latin typeface="+mn-lt"/>
              </a:rPr>
              <a:t>Пәнге қатысты лексика мен терминология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sz="1600" dirty="0" smtClean="0">
                <a:solidFill>
                  <a:schemeClr val="bg1"/>
                </a:solidFill>
                <a:latin typeface="+mn-lt"/>
              </a:rPr>
              <a:t>- функция;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sz="1600" dirty="0" smtClean="0">
                <a:solidFill>
                  <a:schemeClr val="bg1"/>
                </a:solidFill>
                <a:latin typeface="+mn-lt"/>
              </a:rPr>
              <a:t>- жұп,тақ; 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sz="1600" dirty="0" smtClean="0">
                <a:solidFill>
                  <a:schemeClr val="bg1"/>
                </a:solidFill>
                <a:latin typeface="+mn-lt"/>
              </a:rPr>
              <a:t>- өсу,кему;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sz="1600" dirty="0" smtClean="0">
                <a:solidFill>
                  <a:schemeClr val="bg1"/>
                </a:solidFill>
                <a:latin typeface="+mn-lt"/>
              </a:rPr>
              <a:t>- период,функцияның нолдері ;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sz="1600" dirty="0" smtClean="0">
                <a:solidFill>
                  <a:schemeClr val="bg1"/>
                </a:solidFill>
                <a:latin typeface="+mn-lt"/>
              </a:rPr>
              <a:t>-өзу,кему аралықтары;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sz="1600" dirty="0" smtClean="0">
                <a:solidFill>
                  <a:schemeClr val="bg1"/>
                </a:solidFill>
                <a:latin typeface="+mn-lt"/>
              </a:rPr>
              <a:t>-график </a:t>
            </a:r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pPr lvl="0" eaLnBrk="0" hangingPunct="0"/>
            <a:endParaRPr lang="ru-RU" sz="14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endParaRPr lang="ru-RU" sz="1400" dirty="0" smtClean="0">
              <a:solidFill>
                <a:schemeClr val="bg1"/>
              </a:solidFill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92350" algn="r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00298" y="2571744"/>
            <a:ext cx="285752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Функцияны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зерттейді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Функцияның анықталу  және мәндер облысын анықтайды;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 Функцияның жұп немесе тақтығын анықтай   алады;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 Функцияның кемуін немесе артуын түсінеді;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-Функцияның периодын және нолдерін көрсете алады;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-Функцияның графигін салады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6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000364" y="1285860"/>
            <a:ext cx="4143404" cy="1000132"/>
          </a:xfrm>
          <a:prstGeom prst="ellipse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02347" tIns="606103" rIns="632940" bIns="72639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2800" b="1" i="1" dirty="0" smtClean="0">
                <a:solidFill>
                  <a:schemeClr val="bg1"/>
                </a:solidFill>
              </a:rPr>
              <a:t>Оқушылар:</a:t>
            </a:r>
            <a:endParaRPr lang="ru-RU" sz="2800" b="1" dirty="0">
              <a:solidFill>
                <a:schemeClr val="bg1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rot="10800000" flipV="1">
            <a:off x="2285984" y="2000240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4107653" y="2393149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5786446" y="2428868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24950" cy="67724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6" name="Группа 5"/>
          <p:cNvGrpSpPr/>
          <p:nvPr/>
        </p:nvGrpSpPr>
        <p:grpSpPr>
          <a:xfrm>
            <a:off x="857224" y="0"/>
            <a:ext cx="7143800" cy="1357322"/>
            <a:chOff x="995125" y="307477"/>
            <a:chExt cx="6479614" cy="1428760"/>
          </a:xfrm>
          <a:solidFill>
            <a:srgbClr val="FFFF99"/>
          </a:solidFill>
        </p:grpSpPr>
        <p:sp>
          <p:nvSpPr>
            <p:cNvPr id="7" name="Овал 6"/>
            <p:cNvSpPr/>
            <p:nvPr/>
          </p:nvSpPr>
          <p:spPr>
            <a:xfrm>
              <a:off x="995125" y="307477"/>
              <a:ext cx="6479614" cy="142876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8" name="Овал 4"/>
            <p:cNvSpPr/>
            <p:nvPr/>
          </p:nvSpPr>
          <p:spPr>
            <a:xfrm>
              <a:off x="2497113" y="554282"/>
              <a:ext cx="4123601" cy="9528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0" tIns="50800" rIns="50800" bIns="50800" spcCol="1270" anchor="ctr"/>
            <a:lstStyle/>
            <a:p>
              <a:pPr algn="ctr" defTabSz="17780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050" dirty="0"/>
            </a:p>
          </p:txBody>
        </p:sp>
      </p:grpSp>
      <p:sp>
        <p:nvSpPr>
          <p:cNvPr id="30723" name="Прямоугольник 8"/>
          <p:cNvSpPr>
            <a:spLocks noChangeArrowheads="1"/>
          </p:cNvSpPr>
          <p:nvPr/>
        </p:nvSpPr>
        <p:spPr bwMode="auto">
          <a:xfrm>
            <a:off x="2071688" y="428625"/>
            <a:ext cx="49291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14859072" y="-2032000"/>
          <a:ext cx="142876" cy="460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500298" y="285728"/>
            <a:ext cx="3760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solidFill>
                  <a:schemeClr val="bg1"/>
                </a:solidFill>
              </a:rPr>
              <a:t>Ойлау</a:t>
            </a:r>
            <a:r>
              <a:rPr lang="en-GB" b="1" dirty="0" smtClean="0">
                <a:solidFill>
                  <a:schemeClr val="bg1"/>
                </a:solidFill>
              </a:rPr>
              <a:t> </a:t>
            </a:r>
            <a:r>
              <a:rPr lang="en-GB" b="1" dirty="0" err="1" smtClean="0">
                <a:solidFill>
                  <a:schemeClr val="bg1"/>
                </a:solidFill>
              </a:rPr>
              <a:t>дағдыларының</a:t>
            </a:r>
            <a:r>
              <a:rPr lang="en-GB" b="1" dirty="0" smtClean="0">
                <a:solidFill>
                  <a:schemeClr val="bg1"/>
                </a:solidFill>
              </a:rPr>
              <a:t> </a:t>
            </a:r>
            <a:r>
              <a:rPr lang="en-GB" b="1" dirty="0" err="1" smtClean="0">
                <a:solidFill>
                  <a:schemeClr val="bg1"/>
                </a:solidFill>
              </a:rPr>
              <a:t>деңгейі</a:t>
            </a:r>
            <a:r>
              <a:rPr lang="en-GB" b="1" dirty="0" smtClean="0">
                <a:solidFill>
                  <a:schemeClr val="bg1"/>
                </a:solidFill>
              </a:rPr>
              <a:t>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714356"/>
            <a:ext cx="450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Білу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kk-KZ" dirty="0" smtClean="0">
                <a:solidFill>
                  <a:schemeClr val="bg1"/>
                </a:solidFill>
              </a:rPr>
              <a:t>,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түсіну</a:t>
            </a:r>
            <a:r>
              <a:rPr lang="kk-KZ" dirty="0" smtClean="0">
                <a:solidFill>
                  <a:schemeClr val="bg1"/>
                </a:solidFill>
              </a:rPr>
              <a:t>,қолдану ,анализ, синтез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928794" y="1428736"/>
            <a:ext cx="48577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68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Құндылықтарға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баулу: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96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28794" y="1785927"/>
            <a:ext cx="60007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+mn-lt"/>
              </a:rPr>
              <a:t>т</a:t>
            </a:r>
            <a:r>
              <a:rPr lang="kk-KZ" dirty="0" smtClean="0">
                <a:solidFill>
                  <a:schemeClr val="bg1"/>
                </a:solidFill>
                <a:latin typeface="+mn-lt"/>
              </a:rPr>
              <a:t>оптық  жұмыстар кезінде бір-бірінің жауабын мұқият тыңдап, айтылған пікірлерге құрмет көрсету, жігерлілікке, экономикадағы заманауи инновациялар және еңбек нарығындағы өзгерістерді шешудің жаңа тәсілдерін табу үшін білімі мен тәжірибесін жинақтау</a:t>
            </a:r>
            <a:r>
              <a:rPr lang="kk-KZ" dirty="0" smtClean="0">
                <a:solidFill>
                  <a:schemeClr val="bg1"/>
                </a:solidFill>
              </a:rPr>
              <a:t>.</a:t>
            </a:r>
          </a:p>
          <a:p>
            <a:endParaRPr lang="kk-KZ" dirty="0" smtClean="0">
              <a:solidFill>
                <a:schemeClr val="bg1"/>
              </a:solidFill>
            </a:endParaRPr>
          </a:p>
          <a:p>
            <a:r>
              <a:rPr lang="kk-KZ" b="1" dirty="0" smtClean="0">
                <a:solidFill>
                  <a:schemeClr val="bg1"/>
                </a:solidFill>
                <a:latin typeface="+mn-lt"/>
              </a:rPr>
              <a:t>Пәнаралық байланыс</a:t>
            </a:r>
            <a:r>
              <a:rPr lang="kk-KZ" dirty="0" smtClean="0">
                <a:solidFill>
                  <a:schemeClr val="bg1"/>
                </a:solidFill>
                <a:latin typeface="+mn-lt"/>
              </a:rPr>
              <a:t>: информатика,ағылшын тілі</a:t>
            </a:r>
          </a:p>
          <a:p>
            <a:endParaRPr lang="kk-KZ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b="1" dirty="0" smtClean="0">
                <a:solidFill>
                  <a:schemeClr val="bg1"/>
                </a:solidFill>
                <a:latin typeface="+mn-lt"/>
              </a:rPr>
              <a:t>Тақырып бойынша алдыңғы білім:</a:t>
            </a:r>
          </a:p>
          <a:p>
            <a:endParaRPr lang="kk-KZ" b="1" dirty="0" smtClean="0">
              <a:solidFill>
                <a:schemeClr val="bg1"/>
              </a:solidFill>
              <a:latin typeface="+mn-lt"/>
            </a:endParaRPr>
          </a:p>
          <a:p>
            <a:endParaRPr lang="kk-KZ" b="1" dirty="0" smtClean="0">
              <a:solidFill>
                <a:schemeClr val="bg1"/>
              </a:solidFill>
              <a:latin typeface="+mn-lt"/>
            </a:endParaRPr>
          </a:p>
          <a:p>
            <a:endParaRPr lang="kk-KZ" b="1" dirty="0" smtClean="0">
              <a:solidFill>
                <a:schemeClr val="bg1"/>
              </a:solidFill>
              <a:latin typeface="+mn-lt"/>
            </a:endParaRPr>
          </a:p>
          <a:p>
            <a:endParaRPr lang="kk-KZ" b="1" dirty="0" smtClean="0">
              <a:solidFill>
                <a:schemeClr val="bg1"/>
              </a:solidFill>
              <a:latin typeface="+mn-lt"/>
            </a:endParaRPr>
          </a:p>
          <a:p>
            <a:endParaRPr lang="kk-KZ" dirty="0" smtClean="0">
              <a:solidFill>
                <a:schemeClr val="bg1"/>
              </a:solidFill>
              <a:latin typeface="+mn-lt"/>
            </a:endParaRPr>
          </a:p>
          <a:p>
            <a:endParaRPr lang="kk-KZ" dirty="0" smtClean="0">
              <a:solidFill>
                <a:schemeClr val="bg1"/>
              </a:solidFill>
              <a:latin typeface="+mn-lt"/>
            </a:endParaRPr>
          </a:p>
          <a:p>
            <a:endParaRPr lang="kk-KZ" dirty="0" smtClean="0">
              <a:solidFill>
                <a:schemeClr val="bg1"/>
              </a:solidFill>
              <a:latin typeface="+mn-lt"/>
            </a:endParaRPr>
          </a:p>
          <a:p>
            <a:endParaRPr lang="kk-KZ" dirty="0" smtClean="0">
              <a:solidFill>
                <a:schemeClr val="bg1"/>
              </a:solidFill>
              <a:latin typeface="+mn-lt"/>
            </a:endParaRPr>
          </a:p>
          <a:p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13787501" y="3714752"/>
            <a:ext cx="457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1400" dirty="0" smtClean="0">
              <a:solidFill>
                <a:schemeClr val="bg1"/>
              </a:solidFill>
              <a:latin typeface="+mn-lt"/>
            </a:endParaRPr>
          </a:p>
          <a:p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857356" y="4357694"/>
            <a:ext cx="6628481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k-KZ" dirty="0" smtClean="0">
                <a:solidFill>
                  <a:schemeClr val="bg1"/>
                </a:solidFill>
                <a:latin typeface="+mn-lt"/>
              </a:rPr>
              <a:t>Оқушылар келесі ұғымдарды біледі: </a:t>
            </a:r>
            <a:endParaRPr lang="ru-RU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dirty="0" smtClean="0">
                <a:solidFill>
                  <a:schemeClr val="bg1"/>
                </a:solidFill>
                <a:latin typeface="+mn-lt"/>
              </a:rPr>
              <a:t>Функцияның анықтамасы; </a:t>
            </a:r>
            <a:endParaRPr lang="ru-RU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dirty="0" smtClean="0">
                <a:solidFill>
                  <a:schemeClr val="bg1"/>
                </a:solidFill>
                <a:latin typeface="+mn-lt"/>
              </a:rPr>
              <a:t>Координаталық жазықтықта графиктерді түрлендіру;</a:t>
            </a:r>
            <a:endParaRPr lang="ru-RU" dirty="0" smtClean="0">
              <a:solidFill>
                <a:schemeClr val="bg1"/>
              </a:solidFill>
              <a:latin typeface="+mn-lt"/>
            </a:endParaRPr>
          </a:p>
          <a:p>
            <a:r>
              <a:rPr lang="kk-KZ" dirty="0" smtClean="0">
                <a:solidFill>
                  <a:schemeClr val="bg1"/>
                </a:solidFill>
                <a:latin typeface="+mn-lt"/>
              </a:rPr>
              <a:t>Кейбір нүктелер арқылы график салу;</a:t>
            </a:r>
            <a:endParaRPr lang="ru-RU" dirty="0" smtClean="0">
              <a:solidFill>
                <a:schemeClr val="bg1"/>
              </a:solidFill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-33338" y="60555"/>
            <a:ext cx="9151938" cy="67924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Овал 11"/>
          <p:cNvSpPr/>
          <p:nvPr/>
        </p:nvSpPr>
        <p:spPr>
          <a:xfrm>
            <a:off x="1571604" y="0"/>
            <a:ext cx="6667500" cy="1214422"/>
          </a:xfrm>
          <a:prstGeom prst="ellipse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02347" tIns="606103" rIns="632940" bIns="72639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2800" b="1" dirty="0" smtClean="0">
                <a:solidFill>
                  <a:schemeClr val="bg1"/>
                </a:solidFill>
              </a:rPr>
              <a:t>«Миға шабуыл» </a:t>
            </a:r>
            <a:r>
              <a:rPr lang="kk-KZ" sz="2800" dirty="0" smtClean="0">
                <a:solidFill>
                  <a:schemeClr val="bg1"/>
                </a:solidFill>
              </a:rPr>
              <a:t> ойыны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8" name="Загнутый угол 17"/>
          <p:cNvSpPr/>
          <p:nvPr/>
        </p:nvSpPr>
        <p:spPr>
          <a:xfrm rot="16200000">
            <a:off x="6608782" y="463524"/>
            <a:ext cx="1498600" cy="3000396"/>
          </a:xfrm>
          <a:prstGeom prst="foldedCorner">
            <a:avLst/>
          </a:prstGeom>
          <a:solidFill>
            <a:srgbClr val="F9DAFE"/>
          </a:solidFill>
          <a:ln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b="1" dirty="0" smtClean="0">
                <a:solidFill>
                  <a:srgbClr val="00B050"/>
                </a:solidFill>
                <a:ea typeface="Calibri"/>
                <a:cs typeface="Aharoni" pitchFamily="2" charset="-79"/>
              </a:rPr>
              <a:t>Жауап</a:t>
            </a:r>
            <a:endParaRPr lang="ru-RU" sz="3600" b="1" dirty="0">
              <a:solidFill>
                <a:srgbClr val="00B050"/>
              </a:solidFill>
              <a:ea typeface="Calibri"/>
              <a:cs typeface="Aharoni" pitchFamily="2" charset="-79"/>
            </a:endParaRPr>
          </a:p>
        </p:txBody>
      </p:sp>
      <p:sp>
        <p:nvSpPr>
          <p:cNvPr id="19" name="Стрелка вправо с вырезом 18"/>
          <p:cNvSpPr/>
          <p:nvPr/>
        </p:nvSpPr>
        <p:spPr>
          <a:xfrm rot="8707087">
            <a:off x="3586163" y="1303338"/>
            <a:ext cx="1209675" cy="431800"/>
          </a:xfrm>
          <a:prstGeom prst="notch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17" name="Загнутый угол 16"/>
          <p:cNvSpPr/>
          <p:nvPr/>
        </p:nvSpPr>
        <p:spPr>
          <a:xfrm rot="16200000">
            <a:off x="1475555" y="524653"/>
            <a:ext cx="1630363" cy="2867025"/>
          </a:xfrm>
          <a:prstGeom prst="foldedCorner">
            <a:avLst/>
          </a:prstGeom>
          <a:solidFill>
            <a:srgbClr val="F9DAFE"/>
          </a:solidFill>
          <a:ln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anchor="ctr"/>
          <a:lstStyle/>
          <a:p>
            <a:pPr algn="ctr"/>
            <a:r>
              <a:rPr lang="kk-KZ" sz="3600" dirty="0" smtClean="0">
                <a:solidFill>
                  <a:srgbClr val="0070C0"/>
                </a:solidFill>
                <a:ea typeface="Calibri" pitchFamily="34" charset="0"/>
                <a:cs typeface="Arial" charset="0"/>
              </a:rPr>
              <a:t>Сұрақ</a:t>
            </a:r>
            <a:endParaRPr lang="ru-RU" sz="3600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23" name="Стрелка вправо с вырезом 22"/>
          <p:cNvSpPr/>
          <p:nvPr/>
        </p:nvSpPr>
        <p:spPr>
          <a:xfrm rot="2993940">
            <a:off x="4920399" y="1332929"/>
            <a:ext cx="1096962" cy="487363"/>
          </a:xfrm>
          <a:prstGeom prst="notch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0" name="Picture 2" descr="http://parnasse.ru/images/content_photos/medium/69ec51a3fef8f5b757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143248"/>
            <a:ext cx="2857520" cy="2786082"/>
          </a:xfrm>
          <a:prstGeom prst="rect">
            <a:avLst/>
          </a:prstGeom>
          <a:noFill/>
        </p:spPr>
      </p:pic>
      <p:pic>
        <p:nvPicPr>
          <p:cNvPr id="2052" name="Picture 4" descr="http://fraufluger.ru/files/images/cultura/ee35df297c6dd694a219f0475d40eede_560x41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3000372"/>
            <a:ext cx="3500462" cy="31432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-7938" y="0"/>
            <a:ext cx="9151938" cy="67924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Овал 11"/>
          <p:cNvSpPr/>
          <p:nvPr/>
        </p:nvSpPr>
        <p:spPr>
          <a:xfrm>
            <a:off x="1571604" y="0"/>
            <a:ext cx="6667500" cy="1214422"/>
          </a:xfrm>
          <a:prstGeom prst="ellipse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02347" tIns="606103" rIns="632940" bIns="72639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2800" b="1" i="1" dirty="0" smtClean="0">
                <a:solidFill>
                  <a:srgbClr val="0070C0"/>
                </a:solidFill>
              </a:rPr>
              <a:t>Бекіту есептері: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8" name="Загнутый угол 17"/>
          <p:cNvSpPr/>
          <p:nvPr/>
        </p:nvSpPr>
        <p:spPr>
          <a:xfrm rot="16200000">
            <a:off x="6608782" y="463524"/>
            <a:ext cx="1498600" cy="3000396"/>
          </a:xfrm>
          <a:prstGeom prst="foldedCorner">
            <a:avLst/>
          </a:prstGeom>
          <a:solidFill>
            <a:srgbClr val="F9DAFE"/>
          </a:solidFill>
          <a:ln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rgbClr val="00B050"/>
              </a:solidFill>
              <a:ea typeface="Calibri"/>
              <a:cs typeface="Aharoni" pitchFamily="2" charset="-79"/>
            </a:endParaRPr>
          </a:p>
        </p:txBody>
      </p:sp>
      <p:sp>
        <p:nvSpPr>
          <p:cNvPr id="17" name="Загнутый угол 16"/>
          <p:cNvSpPr/>
          <p:nvPr/>
        </p:nvSpPr>
        <p:spPr>
          <a:xfrm rot="16200000">
            <a:off x="1189803" y="667529"/>
            <a:ext cx="1630363" cy="2867025"/>
          </a:xfrm>
          <a:prstGeom prst="foldedCorner">
            <a:avLst/>
          </a:prstGeom>
          <a:solidFill>
            <a:srgbClr val="F9DAFE"/>
          </a:solidFill>
          <a:ln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anchor="ctr"/>
          <a:lstStyle/>
          <a:p>
            <a:pPr algn="ctr"/>
            <a:endParaRPr lang="kk-KZ" sz="3600" b="1" dirty="0" smtClean="0">
              <a:solidFill>
                <a:srgbClr val="002060"/>
              </a:solidFill>
              <a:ea typeface="Calibri" pitchFamily="34" charset="0"/>
              <a:cs typeface="Arial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 rot="16200000">
            <a:off x="1118365" y="2596355"/>
            <a:ext cx="1630363" cy="2867025"/>
          </a:xfrm>
          <a:prstGeom prst="foldedCorner">
            <a:avLst/>
          </a:prstGeom>
          <a:solidFill>
            <a:srgbClr val="F9DAFE"/>
          </a:solidFill>
          <a:ln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anchor="ctr"/>
          <a:lstStyle/>
          <a:p>
            <a:pPr lvl="0" algn="ctr"/>
            <a:r>
              <a:rPr lang="kk-KZ" sz="2800" b="1" i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Сары топқа</a:t>
            </a:r>
            <a:r>
              <a:rPr lang="kk-KZ" i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solidFill>
                <a:srgbClr val="FFFF00"/>
              </a:solidFill>
              <a:latin typeface="Arial" pitchFamily="34" charset="0"/>
            </a:endParaRPr>
          </a:p>
          <a:p>
            <a:pPr lvl="0" algn="ctr" eaLnBrk="0" hangingPunct="0"/>
            <a:r>
              <a:rPr lang="kk-KZ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Берілген функцияның</a:t>
            </a:r>
          </a:p>
          <a:p>
            <a:pPr lvl="0" algn="ctr" eaLnBrk="0" hangingPunct="0"/>
            <a:r>
              <a:rPr lang="kk-KZ" sz="2000" i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периодын табыңдар</a:t>
            </a:r>
            <a:endParaRPr lang="kk-KZ" sz="20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Загнутый угол 10"/>
          <p:cNvSpPr/>
          <p:nvPr/>
        </p:nvSpPr>
        <p:spPr>
          <a:xfrm rot="16200000">
            <a:off x="3761571" y="4310867"/>
            <a:ext cx="1630363" cy="2867025"/>
          </a:xfrm>
          <a:prstGeom prst="foldedCorner">
            <a:avLst/>
          </a:prstGeom>
          <a:solidFill>
            <a:srgbClr val="F9DAFE"/>
          </a:solidFill>
          <a:ln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anchor="ctr"/>
          <a:lstStyle/>
          <a:p>
            <a:pPr algn="ctr"/>
            <a:endParaRPr lang="ru-RU" sz="3600" b="1" dirty="0">
              <a:solidFill>
                <a:srgbClr val="00206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3" name="Загнутый угол 12"/>
          <p:cNvSpPr/>
          <p:nvPr/>
        </p:nvSpPr>
        <p:spPr>
          <a:xfrm rot="16200000">
            <a:off x="6547653" y="2453479"/>
            <a:ext cx="1630363" cy="2867025"/>
          </a:xfrm>
          <a:prstGeom prst="foldedCorner">
            <a:avLst/>
          </a:prstGeom>
          <a:solidFill>
            <a:srgbClr val="F9DAFE"/>
          </a:solidFill>
          <a:ln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anchor="ctr"/>
          <a:lstStyle/>
          <a:p>
            <a:pPr algn="ctr"/>
            <a:endParaRPr lang="ru-RU" sz="3600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4500562" y="1357298"/>
            <a:ext cx="214314" cy="3429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4786314" y="2071678"/>
            <a:ext cx="85725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4714876" y="3786190"/>
            <a:ext cx="10001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10800000">
            <a:off x="3716107" y="2089963"/>
            <a:ext cx="71438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10800000">
            <a:off x="3643306" y="3786190"/>
            <a:ext cx="71438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1000100" y="1428736"/>
            <a:ext cx="18195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Қызыл топқа: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714348" y="1785926"/>
            <a:ext cx="25717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Берілген функцияның анықталу облысын тап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5857884" y="1285860"/>
            <a:ext cx="301928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Көк топқа: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+mn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Функцияның жұп,тақтығын анықтаңдар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5715008" y="3214686"/>
            <a:ext cx="31756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Жасыл топқа:</a:t>
            </a:r>
            <a:endParaRPr kumimoji="0" lang="kk-KZ" sz="2000" b="0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Функцияны зерттеп графигін салыңдар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3000364" y="5000636"/>
            <a:ext cx="307183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Ақ топқа: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Берілген функцияға кері функцияны   анықтаңдар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65547"/>
            <a:ext cx="9144000" cy="67924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Овал 11"/>
          <p:cNvSpPr/>
          <p:nvPr/>
        </p:nvSpPr>
        <p:spPr>
          <a:xfrm>
            <a:off x="1571604" y="0"/>
            <a:ext cx="6667500" cy="1214422"/>
          </a:xfrm>
          <a:prstGeom prst="ellipse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02347" tIns="606103" rIns="632940" bIns="72639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2800" b="1" dirty="0" smtClean="0">
                <a:solidFill>
                  <a:srgbClr val="FF0000"/>
                </a:solidFill>
              </a:rPr>
              <a:t>«Графикті сал»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642910" y="1571612"/>
            <a:ext cx="72152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r"/>
              </a:tabLst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Функция құрастырып,зерттеп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r"/>
              </a:tabLst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графигін салыңдар</a:t>
            </a:r>
            <a:endParaRPr kumimoji="0" lang="kk-K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pic>
        <p:nvPicPr>
          <p:cNvPr id="22531" name="Picture 3" descr="http://miranimacii.ru/_ph/21/58296003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2928934"/>
            <a:ext cx="5429288" cy="32861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65547"/>
            <a:ext cx="9151938" cy="67924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Овал 11"/>
          <p:cNvSpPr/>
          <p:nvPr/>
        </p:nvSpPr>
        <p:spPr>
          <a:xfrm>
            <a:off x="1571604" y="0"/>
            <a:ext cx="6667500" cy="1214422"/>
          </a:xfrm>
          <a:prstGeom prst="ellipse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02347" tIns="606103" rIns="632940" bIns="72639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2800" b="1" dirty="0" smtClean="0">
                <a:solidFill>
                  <a:srgbClr val="FF0000"/>
                </a:solidFill>
              </a:rPr>
              <a:t>«Бағалау тесті»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00034" y="1857364"/>
            <a:ext cx="869436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Дескриптор: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-Функцияның анықталу  және мәндер облысын анықтайды;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 Функцияның жұп немесе тақтығын анықтай   алады;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 Функцияның кемуін немесе артуын түсінеді;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-Функцияның периодын және нолдерін көрсете алады;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-Функцияның графигін салады.</a:t>
            </a: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2360</TotalTime>
  <Words>488</Words>
  <Application>Microsoft Office PowerPoint</Application>
  <PresentationFormat>Экран (4:3)</PresentationFormat>
  <Paragraphs>159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User</cp:lastModifiedBy>
  <cp:revision>200</cp:revision>
  <dcterms:created xsi:type="dcterms:W3CDTF">2017-06-07T05:38:01Z</dcterms:created>
  <dcterms:modified xsi:type="dcterms:W3CDTF">2017-10-19T10:58:29Z</dcterms:modified>
</cp:coreProperties>
</file>