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60" r:id="rId2"/>
    <p:sldId id="281" r:id="rId3"/>
    <p:sldId id="266" r:id="rId4"/>
    <p:sldId id="261" r:id="rId5"/>
    <p:sldId id="269" r:id="rId6"/>
    <p:sldId id="274" r:id="rId7"/>
    <p:sldId id="283" r:id="rId8"/>
    <p:sldId id="284" r:id="rId9"/>
    <p:sldId id="275" r:id="rId10"/>
    <p:sldId id="276" r:id="rId11"/>
    <p:sldId id="285" r:id="rId12"/>
    <p:sldId id="277" r:id="rId13"/>
    <p:sldId id="279" r:id="rId14"/>
    <p:sldId id="288" r:id="rId15"/>
    <p:sldId id="286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krasov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DAFE"/>
    <a:srgbClr val="F3B9FD"/>
    <a:srgbClr val="F1A9FD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79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405DB-610F-4E4F-8120-ED8A9119553C}" type="doc">
      <dgm:prSet loTypeId="urn:microsoft.com/office/officeart/2005/8/layout/list1" loCatId="list" qsTypeId="urn:microsoft.com/office/officeart/2005/8/quickstyle/simple1#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5E84A59-300C-4F94-9273-4373391BF9DE}" type="pres">
      <dgm:prSet presAssocID="{34D405DB-610F-4E4F-8120-ED8A91195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0A233-4906-4ABB-BBF8-9FF11722FDA8}" type="presOf" srcId="{34D405DB-610F-4E4F-8120-ED8A9119553C}" destId="{45E84A59-300C-4F94-9273-4373391BF9DE}" srcOrd="0" destOrd="0" presId="urn:microsoft.com/office/officeart/2005/8/layout/list1"/>
  </dgm:cxnLst>
  <dgm:bg/>
  <dgm:whole>
    <a:ln>
      <a:solidFill>
        <a:srgbClr val="00B050"/>
      </a:solidFill>
    </a:ln>
  </dgm:whole>
  <dgm:extLst>
    <a:ext uri="{C62137D5-CB1D-491B-B009-E17868A290BF}"/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91D297-D3BF-4671-BAE3-21CF98A08432}" type="datetimeFigureOut">
              <a:rPr lang="ru-RU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2B13AC-C7D1-4A66-8C80-B1397EEB9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1B70C-D3D5-47BD-8297-35DE78F13F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55E97A-998D-4DEB-A1E4-02E2D03F7E33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3D2FE-2AA0-4FCA-A986-D4CC5327A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C5723-00F2-4FDF-9EF3-67CE026F0AF2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309E5-1958-43E4-8486-146F473F8F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15166-2DF5-46ED-8788-9D5B332F6A7D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86B2A-987C-4D92-9DCF-010444BA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B411-8AC6-479B-8A4A-8D75B3334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7A142E-6312-4AA1-8D04-93F6D6A9855D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38984-0179-417E-A29D-A46F4451A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EB55-9174-4214-B86D-74921995D0D0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B0CAC76-0023-4A7D-AB4F-44785AB76F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6E4E2-1905-45C6-B160-6CA34F6AAFDD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25FC-756C-4CDB-A95F-94FCC9983C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79E70-0C6C-4A9E-8767-24E23F9773EC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19F6D-AB71-4D22-8D21-B92F8FC988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DA8F6-8DBA-4447-AB1E-D18B7C307B06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E985E-BEC7-4CBC-93DB-AEF26111B9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B9451-0405-4499-8119-B4275BC1669E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7D6B6-3891-46A7-B716-B041C1B13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B16FE-3254-498F-AA60-4106CE425ACF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AE022-39DC-4A7C-B648-58E7F088C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F7897-AE95-4C45-B077-FC4D2D2405AC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7BDF0-5BFF-48C2-AE74-D73A588CE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5F12EDF-943F-4D32-82B1-9533C27676B5}" type="datetimeFigureOut">
              <a:rPr lang="ru-RU" smtClean="0"/>
              <a:pPr>
                <a:defRPr/>
              </a:pPr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3204583-F3B2-431E-9DE4-F067FBE1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45.radikal.ru/i109/0810/e1/3f0610f33621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kk-KZ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Ақмола облысы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Ерейментау қаласы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“Бөгенбай батыр атындағы қазақ орта мектебі” КММ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Математика пәнінің мұғалімі:</a:t>
            </a: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Омарова Ляззат Кайроловна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Пән: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Алгебра</a:t>
            </a:r>
          </a:p>
          <a:p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Сынып: 9 “А”</a:t>
            </a:r>
          </a:p>
          <a:p>
            <a:endParaRPr lang="kk-KZ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Тақырыбы: “Геометриялық прогрессияның алғашқы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мүшесінің қосындысына есептер шығару”</a:t>
            </a:r>
          </a:p>
          <a:p>
            <a:pPr algn="ctr"/>
            <a:endParaRPr lang="kk-KZ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0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“Балаға өз бетімен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зерттеуге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мүмкіндік туғызған сайын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әрі    дами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түседі”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Питер </a:t>
            </a:r>
            <a:r>
              <a:rPr lang="ru-RU" sz="20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Клайн</a:t>
            </a:r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5547"/>
            <a:ext cx="9144000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3108" y="285728"/>
            <a:ext cx="48577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bg1"/>
                </a:solidFill>
              </a:rPr>
              <a:t>Деңгейлік тапсырмалар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71612"/>
            <a:ext cx="4500594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№1.Таблицаны толтыр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4714884"/>
            <a:ext cx="4500594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№3</a:t>
            </a:r>
          </a:p>
          <a:p>
            <a:pPr algn="ctr"/>
            <a:r>
              <a:rPr lang="kk-KZ" dirty="0" smtClean="0">
                <a:solidFill>
                  <a:schemeClr val="bg1"/>
                </a:solidFill>
              </a:rPr>
              <a:t>№43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kk-KZ" dirty="0" smtClean="0">
                <a:solidFill>
                  <a:schemeClr val="bg1"/>
                </a:solidFill>
              </a:rPr>
              <a:t> (оқулық,10</a:t>
            </a:r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kk-KZ" dirty="0" smtClean="0">
                <a:solidFill>
                  <a:schemeClr val="bg1"/>
                </a:solidFill>
              </a:rPr>
              <a:t> бет)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071810"/>
            <a:ext cx="5500726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№2. Геометриялық прогрессияның бірінші мүшесі 8-ге тең және n-ші мүшесі 648 –ге тең. Алғашқы n мүшесінің қосындысы 968-ге тең екенін ескеріп тізбектің еселегін табыңдар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" descr="37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graphicFrame>
        <p:nvGraphicFramePr>
          <p:cNvPr id="59403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685800" y="304800"/>
          <a:ext cx="4625975" cy="449263"/>
        </p:xfrm>
        <a:graphic>
          <a:graphicData uri="http://schemas.openxmlformats.org/presentationml/2006/ole">
            <p:oleObj spid="_x0000_s1026" name="Формула" r:id="rId4" imgW="2222280" imgH="215640" progId="Equation.3">
              <p:embed/>
            </p:oleObj>
          </a:graphicData>
        </a:graphic>
      </p:graphicFrame>
      <p:graphicFrame>
        <p:nvGraphicFramePr>
          <p:cNvPr id="59441" name="Object 49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1371600"/>
          <a:ext cx="7239000" cy="838200"/>
        </p:xfrm>
        <a:graphic>
          <a:graphicData uri="http://schemas.openxmlformats.org/presentationml/2006/ole">
            <p:oleObj spid="_x0000_s1027" name="Формула" r:id="rId5" imgW="3035160" imgH="457200" progId="Equation.3">
              <p:embed/>
            </p:oleObj>
          </a:graphicData>
        </a:graphic>
      </p:graphicFrame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276600" y="0"/>
            <a:ext cx="178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dirty="0">
                <a:solidFill>
                  <a:schemeClr val="bg1"/>
                </a:solidFill>
              </a:rPr>
              <a:t>Жедел-тест</a:t>
            </a:r>
            <a:r>
              <a:rPr lang="kk-KZ" b="1" dirty="0"/>
              <a:t>.</a:t>
            </a:r>
            <a:endParaRPr lang="ru-RU" dirty="0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8223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7620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1371600" y="685800"/>
            <a:ext cx="604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)  40          В) 35           С) 39             Д) 50              Е) 61</a:t>
            </a:r>
          </a:p>
        </p:txBody>
      </p:sp>
      <p:sp>
        <p:nvSpPr>
          <p:cNvPr id="59420" name="Text Box 28"/>
          <p:cNvSpPr txBox="1">
            <a:spLocks noChangeArrowheads="1"/>
          </p:cNvSpPr>
          <p:nvPr/>
        </p:nvSpPr>
        <p:spPr bwMode="auto">
          <a:xfrm>
            <a:off x="685800" y="10668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</a:rPr>
              <a:t>2) 3,12,…; геометр</a:t>
            </a:r>
            <a:r>
              <a:rPr lang="kk-KZ" sz="2000" i="1" dirty="0">
                <a:solidFill>
                  <a:schemeClr val="bg1"/>
                </a:solidFill>
              </a:rPr>
              <a:t>иялық прогрессияның еселігін тап.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4109" name="Text Box 42"/>
          <p:cNvSpPr txBox="1">
            <a:spLocks noChangeArrowheads="1"/>
          </p:cNvSpPr>
          <p:nvPr/>
        </p:nvSpPr>
        <p:spPr bwMode="auto">
          <a:xfrm>
            <a:off x="12033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9444" name="Text Box 52"/>
          <p:cNvSpPr txBox="1">
            <a:spLocks noChangeArrowheads="1"/>
          </p:cNvSpPr>
          <p:nvPr/>
        </p:nvSpPr>
        <p:spPr bwMode="auto">
          <a:xfrm>
            <a:off x="1295400" y="1371600"/>
            <a:ext cx="604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А) 3            В) 4              С) 5               Д) 9                Е) 12</a:t>
            </a:r>
          </a:p>
        </p:txBody>
      </p:sp>
      <p:sp>
        <p:nvSpPr>
          <p:cNvPr id="59445" name="Text Box 53"/>
          <p:cNvSpPr txBox="1">
            <a:spLocks noChangeArrowheads="1"/>
          </p:cNvSpPr>
          <p:nvPr/>
        </p:nvSpPr>
        <p:spPr bwMode="auto">
          <a:xfrm>
            <a:off x="1219200" y="2209800"/>
            <a:ext cx="629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А) 30;4        В) 42;5        С) 32;2          Д) 37;3            Е</a:t>
            </a:r>
            <a:r>
              <a:rPr lang="ru-RU" dirty="0" smtClean="0">
                <a:solidFill>
                  <a:schemeClr val="bg1"/>
                </a:solidFill>
              </a:rPr>
              <a:t>) 45;6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9446" name="Object 54"/>
          <p:cNvGraphicFramePr>
            <a:graphicFrameLocks noChangeAspect="1"/>
          </p:cNvGraphicFramePr>
          <p:nvPr>
            <p:ph sz="quarter" idx="4"/>
          </p:nvPr>
        </p:nvGraphicFramePr>
        <p:xfrm>
          <a:off x="714348" y="2514600"/>
          <a:ext cx="4232302" cy="838200"/>
        </p:xfrm>
        <a:graphic>
          <a:graphicData uri="http://schemas.openxmlformats.org/presentationml/2006/ole">
            <p:oleObj spid="_x0000_s1028" name="Формула" r:id="rId6" imgW="1473120" imgH="393480" progId="Equation.3">
              <p:embed/>
            </p:oleObj>
          </a:graphicData>
        </a:graphic>
      </p:graphicFrame>
      <p:sp>
        <p:nvSpPr>
          <p:cNvPr id="59449" name="Text Box 57"/>
          <p:cNvSpPr txBox="1">
            <a:spLocks noChangeArrowheads="1"/>
          </p:cNvSpPr>
          <p:nvPr/>
        </p:nvSpPr>
        <p:spPr bwMode="auto">
          <a:xfrm>
            <a:off x="1219200" y="3276600"/>
            <a:ext cx="6227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А)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35</a:t>
            </a:r>
            <a:r>
              <a:rPr lang="ru-RU" dirty="0" smtClean="0">
                <a:solidFill>
                  <a:schemeClr val="bg1"/>
                </a:solidFill>
              </a:rPr>
              <a:t>         </a:t>
            </a:r>
            <a:r>
              <a:rPr lang="ru-RU" dirty="0">
                <a:solidFill>
                  <a:schemeClr val="bg1"/>
                </a:solidFill>
              </a:rPr>
              <a:t>В) 2 </a:t>
            </a:r>
            <a:r>
              <a:rPr lang="en-US" dirty="0" smtClean="0">
                <a:solidFill>
                  <a:schemeClr val="bg1"/>
                </a:solidFill>
              </a:rPr>
              <a:t>01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С) </a:t>
            </a:r>
            <a:r>
              <a:rPr lang="ru-RU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01</a:t>
            </a:r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ru-RU" dirty="0">
                <a:solidFill>
                  <a:schemeClr val="bg1"/>
                </a:solidFill>
              </a:rPr>
              <a:t>Д)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81</a:t>
            </a:r>
            <a:r>
              <a:rPr lang="ru-RU" dirty="0" smtClean="0">
                <a:solidFill>
                  <a:schemeClr val="bg1"/>
                </a:solidFill>
              </a:rPr>
              <a:t>              </a:t>
            </a:r>
            <a:r>
              <a:rPr lang="ru-RU" dirty="0">
                <a:solidFill>
                  <a:schemeClr val="bg1"/>
                </a:solidFill>
              </a:rPr>
              <a:t>Е) </a:t>
            </a:r>
            <a:r>
              <a:rPr lang="ru-RU" dirty="0" smtClean="0">
                <a:solidFill>
                  <a:schemeClr val="bg1"/>
                </a:solidFill>
              </a:rPr>
              <a:t>9</a:t>
            </a:r>
            <a:r>
              <a:rPr lang="en-US" dirty="0" smtClean="0">
                <a:solidFill>
                  <a:schemeClr val="bg1"/>
                </a:solidFill>
              </a:rPr>
              <a:t>01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9450" name="Object 58"/>
          <p:cNvGraphicFramePr>
            <a:graphicFrameLocks noChangeAspect="1"/>
          </p:cNvGraphicFramePr>
          <p:nvPr/>
        </p:nvGraphicFramePr>
        <p:xfrm>
          <a:off x="711200" y="3581400"/>
          <a:ext cx="6197600" cy="533400"/>
        </p:xfrm>
        <a:graphic>
          <a:graphicData uri="http://schemas.openxmlformats.org/presentationml/2006/ole">
            <p:oleObj spid="_x0000_s1029" name="Формула" r:id="rId7" imgW="1587240" imgH="228600" progId="Equation.3">
              <p:embed/>
            </p:oleObj>
          </a:graphicData>
        </a:graphic>
      </p:graphicFrame>
      <p:sp>
        <p:nvSpPr>
          <p:cNvPr id="59451" name="Text Box 59"/>
          <p:cNvSpPr txBox="1">
            <a:spLocks noChangeArrowheads="1"/>
          </p:cNvSpPr>
          <p:nvPr/>
        </p:nvSpPr>
        <p:spPr bwMode="auto">
          <a:xfrm>
            <a:off x="1219200" y="4114800"/>
            <a:ext cx="50567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А) 9        В) 11         С) 15           Д) 7    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>
                <a:solidFill>
                  <a:schemeClr val="bg1"/>
                </a:solidFill>
              </a:rPr>
              <a:t>Е) 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endParaRPr lang="ru-RU" dirty="0"/>
          </a:p>
        </p:txBody>
      </p:sp>
      <p:sp>
        <p:nvSpPr>
          <p:cNvPr id="59452" name="Text Box 60"/>
          <p:cNvSpPr txBox="1">
            <a:spLocks noChangeArrowheads="1"/>
          </p:cNvSpPr>
          <p:nvPr/>
        </p:nvSpPr>
        <p:spPr bwMode="auto">
          <a:xfrm>
            <a:off x="685800" y="4495800"/>
            <a:ext cx="6246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6) 5,10,…</a:t>
            </a:r>
            <a:r>
              <a:rPr lang="kk-KZ" sz="2000" b="1" i="1" dirty="0">
                <a:solidFill>
                  <a:schemeClr val="bg1"/>
                </a:solidFill>
              </a:rPr>
              <a:t>геометриялық прогрессияның 640-қа </a:t>
            </a:r>
          </a:p>
          <a:p>
            <a:r>
              <a:rPr lang="kk-KZ" sz="2000" b="1" i="1" dirty="0">
                <a:solidFill>
                  <a:schemeClr val="bg1"/>
                </a:solidFill>
              </a:rPr>
              <a:t>     тең мүшесінің нөмірін табыңдар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59453" name="Text Box 61"/>
          <p:cNvSpPr txBox="1">
            <a:spLocks noChangeArrowheads="1"/>
          </p:cNvSpPr>
          <p:nvPr/>
        </p:nvSpPr>
        <p:spPr bwMode="auto">
          <a:xfrm>
            <a:off x="1219200" y="5257800"/>
            <a:ext cx="597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dirty="0">
                <a:solidFill>
                  <a:schemeClr val="bg1"/>
                </a:solidFill>
              </a:rPr>
              <a:t>А) 7             В) 8           С) 10              Д) 12              Е) 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17" name="Text Box 65"/>
          <p:cNvSpPr txBox="1">
            <a:spLocks noChangeArrowheads="1"/>
          </p:cNvSpPr>
          <p:nvPr/>
        </p:nvSpPr>
        <p:spPr bwMode="auto">
          <a:xfrm>
            <a:off x="8518525" y="628491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59458" name="Oval 66"/>
          <p:cNvSpPr>
            <a:spLocks noChangeArrowheads="1"/>
          </p:cNvSpPr>
          <p:nvPr/>
        </p:nvSpPr>
        <p:spPr bwMode="auto">
          <a:xfrm>
            <a:off x="1295400" y="685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А)</a:t>
            </a:r>
          </a:p>
        </p:txBody>
      </p:sp>
      <p:sp>
        <p:nvSpPr>
          <p:cNvPr id="59459" name="Oval 67"/>
          <p:cNvSpPr>
            <a:spLocks noChangeArrowheads="1"/>
          </p:cNvSpPr>
          <p:nvPr/>
        </p:nvSpPr>
        <p:spPr bwMode="auto">
          <a:xfrm>
            <a:off x="2362200" y="1371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В)</a:t>
            </a:r>
          </a:p>
        </p:txBody>
      </p:sp>
      <p:sp>
        <p:nvSpPr>
          <p:cNvPr id="59460" name="Oval 68"/>
          <p:cNvSpPr>
            <a:spLocks noChangeArrowheads="1"/>
          </p:cNvSpPr>
          <p:nvPr/>
        </p:nvSpPr>
        <p:spPr bwMode="auto">
          <a:xfrm>
            <a:off x="3581400" y="2133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С)</a:t>
            </a:r>
          </a:p>
        </p:txBody>
      </p:sp>
      <p:sp>
        <p:nvSpPr>
          <p:cNvPr id="59461" name="Oval 69"/>
          <p:cNvSpPr>
            <a:spLocks noChangeArrowheads="1"/>
          </p:cNvSpPr>
          <p:nvPr/>
        </p:nvSpPr>
        <p:spPr bwMode="auto">
          <a:xfrm>
            <a:off x="4800600" y="3200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Д)</a:t>
            </a:r>
          </a:p>
        </p:txBody>
      </p:sp>
      <p:sp>
        <p:nvSpPr>
          <p:cNvPr id="59462" name="Oval 70"/>
          <p:cNvSpPr>
            <a:spLocks noChangeArrowheads="1"/>
          </p:cNvSpPr>
          <p:nvPr/>
        </p:nvSpPr>
        <p:spPr bwMode="auto">
          <a:xfrm>
            <a:off x="5486400" y="4114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Е)</a:t>
            </a:r>
          </a:p>
        </p:txBody>
      </p:sp>
      <p:sp>
        <p:nvSpPr>
          <p:cNvPr id="59464" name="Oval 72"/>
          <p:cNvSpPr>
            <a:spLocks noChangeArrowheads="1"/>
          </p:cNvSpPr>
          <p:nvPr/>
        </p:nvSpPr>
        <p:spPr bwMode="auto">
          <a:xfrm>
            <a:off x="2286000" y="518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В)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00628" y="2714620"/>
            <a:ext cx="1871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Табу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керек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-?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40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403">
                                            <p:subSp spid="_x0000_s1026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1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41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41">
                                            <p:subSp spid="_x0000_s1027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4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446">
                                            <p:subSp spid="_x0000_s1028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450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450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utoUpdateAnimBg="0"/>
      <p:bldP spid="59412" grpId="0" autoUpdateAnimBg="0"/>
      <p:bldP spid="59420" grpId="0" autoUpdateAnimBg="0"/>
      <p:bldP spid="59444" grpId="0" autoUpdateAnimBg="0"/>
      <p:bldP spid="59445" grpId="0" autoUpdateAnimBg="0"/>
      <p:bldP spid="59449" grpId="0" autoUpdateAnimBg="0"/>
      <p:bldP spid="59451" grpId="0" autoUpdateAnimBg="0"/>
      <p:bldP spid="59452" grpId="0" autoUpdateAnimBg="0"/>
      <p:bldP spid="59453" grpId="0" autoUpdateAnimBg="0"/>
      <p:bldP spid="59458" grpId="0" animBg="1" autoUpdateAnimBg="0"/>
      <p:bldP spid="59459" grpId="0" animBg="1" autoUpdateAnimBg="0"/>
      <p:bldP spid="59460" grpId="0" animBg="1" autoUpdateAnimBg="0"/>
      <p:bldP spid="59461" grpId="0" animBg="1" autoUpdateAnimBg="0"/>
      <p:bldP spid="59462" grpId="0" animBg="1" autoUpdateAnimBg="0"/>
      <p:bldP spid="59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5547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71604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dirty="0" smtClean="0">
                <a:solidFill>
                  <a:srgbClr val="FF0000"/>
                </a:solidFill>
              </a:rPr>
              <a:t>«Бағалау 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57290" y="1000108"/>
            <a:ext cx="70723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-Тізбектерді номірлейді;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- Геометриялық прогрессияның еселігін табады;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-Геометриялықипрогрессияныі п-ші мүшесін есептеп</a:t>
            </a:r>
            <a:r>
              <a:rPr kumimoji="0" lang="kk-KZ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 шығара біледі;</a:t>
            </a:r>
          </a:p>
          <a:p>
            <a:pPr lvl="0" eaLnBrk="0" hangingPunct="0"/>
            <a:r>
              <a:rPr lang="kk-KZ" sz="2400" b="1" baseline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-</a:t>
            </a:r>
            <a:r>
              <a:rPr lang="kk-KZ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Геометриялықипрогрессияныі п мүшелерінің қосындысының формуласын қолданады</a:t>
            </a:r>
            <a:r>
              <a:rPr lang="kk-KZ" sz="2400" b="1" dirty="0" smtClean="0"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lvl="0" eaLnBrk="0" hangingPunct="0">
              <a:buFontTx/>
              <a:buChar char="-"/>
            </a:pPr>
            <a:r>
              <a:rPr lang="kk-KZ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Дәрежелерді дұрыс есептейді.</a:t>
            </a:r>
          </a:p>
          <a:p>
            <a:pPr lvl="0" eaLnBrk="0" hangingPunct="0"/>
            <a:r>
              <a:rPr lang="kk-KZ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               </a:t>
            </a:r>
          </a:p>
          <a:p>
            <a:pPr lvl="0" eaLnBrk="0" hangingPunct="0"/>
            <a:r>
              <a:rPr lang="kk-KZ" sz="24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                            Әр есепке біл ұпай.</a:t>
            </a:r>
            <a:endParaRPr lang="kk-KZ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lvl="0" eaLnBrk="0" hangingPunct="0"/>
            <a:endParaRPr lang="ru-RU" sz="24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580534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71604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285728"/>
            <a:ext cx="37424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643050"/>
            <a:ext cx="6500858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08" y="2285992"/>
            <a:ext cx="45307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№ 432 (3-6); №434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Ғаламтор сайттарынан қосымша материалдар алып, оқып-үйрену.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00313" y="4000500"/>
            <a:ext cx="60848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Ерейментау қаласы</a:t>
            </a:r>
          </a:p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Бөгенбай батыр атындағы қазақ орта мектебі</a:t>
            </a:r>
          </a:p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9 “А” сынып оқушысы Канатова Аружан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>
                <a:latin typeface="Times New Roman" pitchFamily="18" charset="0"/>
                <a:cs typeface="Times New Roman" pitchFamily="18" charset="0"/>
              </a:rPr>
              <a:t>Мұғалім: Омарова Л.К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7" descr="http://im0-tub-ru.yandex.net/i?id=248521367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1895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http://im3-tub-ru.yandex.net/i?id=275105135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5214938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http://im3-tub-ru.yandex.net/i?id=453706043-5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357188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конечная звезда 8"/>
          <p:cNvSpPr/>
          <p:nvPr/>
        </p:nvSpPr>
        <p:spPr>
          <a:xfrm>
            <a:off x="8027988" y="2205038"/>
            <a:ext cx="755650" cy="5762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3850" y="3573463"/>
            <a:ext cx="431800" cy="5032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059113" y="333375"/>
            <a:ext cx="504825" cy="3587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6372225" y="333375"/>
            <a:ext cx="503238" cy="6207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268538" y="6308725"/>
            <a:ext cx="287337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532813" y="4292600"/>
            <a:ext cx="215900" cy="288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50825" y="188913"/>
            <a:ext cx="217488" cy="4048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443663" y="6381750"/>
            <a:ext cx="144462" cy="215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4" name="Заголовок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k-KZ" smtClean="0"/>
              <a:t>Тарихи мәліметтер</a:t>
            </a:r>
            <a:endParaRPr lang="ru-RU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580534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71604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3" y="2500307"/>
          <a:ext cx="5500728" cy="1331601"/>
        </p:xfrm>
        <a:graphic>
          <a:graphicData uri="http://schemas.openxmlformats.org/drawingml/2006/table">
            <a:tbl>
              <a:tblPr/>
              <a:tblGrid>
                <a:gridCol w="1833576"/>
                <a:gridCol w="1833576"/>
                <a:gridCol w="1833576"/>
              </a:tblGrid>
              <a:tr h="1331601">
                <a:tc>
                  <a:txBody>
                    <a:bodyPr/>
                    <a:lstStyle/>
                    <a:p>
                      <a:pPr algn="l" fontAlgn="base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Сенімді</a:t>
                      </a:r>
                      <a:r>
                        <a:rPr lang="ru-RU" sz="12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latin typeface="Times New Roman"/>
                          <a:ea typeface="Times New Roman"/>
                          <a:cs typeface="Times New Roman"/>
                        </a:rPr>
                        <a:t>Сенімсіз</a:t>
                      </a:r>
                      <a:r>
                        <a:rPr lang="ru-RU" sz="1200" i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Керемет</a:t>
                      </a:r>
                      <a:r>
                        <a:rPr lang="kk-KZ" sz="1200" i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9" name="Рисунок 1" descr="с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643182"/>
            <a:ext cx="1571636" cy="1076329"/>
          </a:xfrm>
          <a:prstGeom prst="rect">
            <a:avLst/>
          </a:prstGeom>
          <a:noFill/>
        </p:spPr>
      </p:pic>
      <p:pic>
        <p:nvPicPr>
          <p:cNvPr id="24578" name="Рисунок 2" descr="Без названия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643182"/>
            <a:ext cx="1500198" cy="1143008"/>
          </a:xfrm>
          <a:prstGeom prst="rect">
            <a:avLst/>
          </a:prstGeom>
          <a:noFill/>
        </p:spPr>
      </p:pic>
      <p:pic>
        <p:nvPicPr>
          <p:cNvPr id="24577" name="Рисунок 3" descr="kolobok-tsv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643182"/>
            <a:ext cx="1571636" cy="114300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00430" y="285728"/>
            <a:ext cx="2664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1714488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енімді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1714488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+mn-lt"/>
              </a:rPr>
              <a:t>Сенімсіз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1714488"/>
            <a:ext cx="1826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+mn-lt"/>
              </a:rPr>
              <a:t>Керемет</a:t>
            </a:r>
            <a:r>
              <a:rPr lang="kk-KZ" sz="320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580534" cy="6858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755650" y="1268760"/>
            <a:ext cx="7488238" cy="489709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Назар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аударғандарыңызға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92D05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рахмет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92D05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3367568" y="998323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3307530" y="1021123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6963585" y="2949950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5307795" y="3235701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5593547" y="1449753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3307531" y="1021124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3307530" y="1021123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GUVERC~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4423">
            <a:off x="6963586" y="4971669"/>
            <a:ext cx="19446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10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468313" y="2636838"/>
            <a:ext cx="25193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Достар , бері келіңдер,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Қолдарыңды беріңдер.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Шаттық толы шеңберге,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Қуанышпен еніңдер!</a:t>
            </a:r>
          </a:p>
          <a:p>
            <a:pPr eaLnBrk="0" hangingPunct="0"/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Достарым, кең тұрыңдар,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Бақыт сонда ұғыңдар.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 ұстасып , күлімдеп</a:t>
            </a:r>
            <a:endParaRPr lang="ru-RU" sz="1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Шаттық шеңбер құрыңдар</a:t>
            </a:r>
          </a:p>
          <a:p>
            <a:pPr eaLnBrk="0" hangingPunct="0"/>
            <a:endParaRPr lang="kk-KZ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14620"/>
            <a:ext cx="27363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шаттық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шеңбер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4" descr="Картинка 130 из 42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56544">
            <a:off x="-447668" y="-490572"/>
            <a:ext cx="22002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65547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71604" y="0"/>
            <a:ext cx="6667500" cy="105251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dirty="0" smtClean="0">
                <a:solidFill>
                  <a:schemeClr val="bg1"/>
                </a:solidFill>
              </a:rPr>
              <a:t>«Ертегі»</a:t>
            </a:r>
            <a:r>
              <a:rPr lang="kk-KZ" sz="2800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http://i2.ytimg.com/vi/eYucntRVBN8/m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avatanplus.com/files/resources/original/5780a3c480e12155ce7fb7b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6513" y="0"/>
            <a:ext cx="9180513" cy="681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олилиния 35"/>
          <p:cNvSpPr/>
          <p:nvPr/>
        </p:nvSpPr>
        <p:spPr>
          <a:xfrm>
            <a:off x="0" y="-285776"/>
            <a:ext cx="3200435" cy="1857388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1600">
                <a:moveTo>
                  <a:pt x="10800" y="5800"/>
                </a:moveTo>
                <a:lnTo>
                  <a:pt x="14522" y="0"/>
                </a:lnTo>
                <a:cubicBezTo>
                  <a:pt x="14400" y="1775"/>
                  <a:pt x="14277" y="3550"/>
                  <a:pt x="14155" y="5325"/>
                </a:cubicBezTo>
                <a:lnTo>
                  <a:pt x="18380" y="4457"/>
                </a:lnTo>
                <a:lnTo>
                  <a:pt x="16702" y="7315"/>
                </a:lnTo>
                <a:lnTo>
                  <a:pt x="21097" y="8137"/>
                </a:lnTo>
                <a:lnTo>
                  <a:pt x="17607" y="10475"/>
                </a:lnTo>
                <a:lnTo>
                  <a:pt x="21600" y="13290"/>
                </a:lnTo>
                <a:lnTo>
                  <a:pt x="16837" y="12942"/>
                </a:lnTo>
                <a:lnTo>
                  <a:pt x="18145" y="18095"/>
                </a:lnTo>
                <a:lnTo>
                  <a:pt x="14020" y="14457"/>
                </a:lnTo>
                <a:lnTo>
                  <a:pt x="13247" y="19737"/>
                </a:lnTo>
                <a:lnTo>
                  <a:pt x="10532" y="14935"/>
                </a:lnTo>
                <a:lnTo>
                  <a:pt x="8485" y="21600"/>
                </a:lnTo>
                <a:cubicBezTo>
                  <a:pt x="8228" y="19609"/>
                  <a:pt x="7972" y="17618"/>
                  <a:pt x="7715" y="15627"/>
                </a:cubicBezTo>
                <a:lnTo>
                  <a:pt x="4762" y="17617"/>
                </a:lnTo>
                <a:lnTo>
                  <a:pt x="5667" y="13937"/>
                </a:lnTo>
                <a:lnTo>
                  <a:pt x="135" y="14587"/>
                </a:lnTo>
                <a:lnTo>
                  <a:pt x="3722" y="11775"/>
                </a:lnTo>
                <a:lnTo>
                  <a:pt x="0" y="8615"/>
                </a:lnTo>
                <a:lnTo>
                  <a:pt x="4627" y="7617"/>
                </a:lnTo>
                <a:lnTo>
                  <a:pt x="370" y="2295"/>
                </a:lnTo>
                <a:lnTo>
                  <a:pt x="7312" y="6320"/>
                </a:lnTo>
                <a:lnTo>
                  <a:pt x="8352" y="2295"/>
                </a:lnTo>
                <a:lnTo>
                  <a:pt x="10800" y="5800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1600" b="1" dirty="0" smtClean="0">
                <a:solidFill>
                  <a:schemeClr val="bg1"/>
                </a:solidFill>
              </a:rPr>
              <a:t>Осы сабақта қол жеткізілетін оқу мақсаттары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9" name="Загнутый угол 38"/>
          <p:cNvSpPr/>
          <p:nvPr/>
        </p:nvSpPr>
        <p:spPr>
          <a:xfrm rot="16200000">
            <a:off x="5250661" y="-1893132"/>
            <a:ext cx="1214446" cy="5572164"/>
          </a:xfrm>
          <a:prstGeom prst="foldedCorner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 smtClean="0">
                <a:solidFill>
                  <a:prstClr val="black"/>
                </a:solidFill>
                <a:ea typeface="Calibri"/>
                <a:cs typeface="Aharoni" pitchFamily="2" charset="-79"/>
              </a:rPr>
              <a:t>Сабақтың тақырыбы: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“Геометриялық прогрессияның алғашқы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мүшесінің қосындысына есептер шығару”</a:t>
            </a:r>
            <a:endParaRPr lang="ru-RU" sz="1600" b="1" dirty="0">
              <a:solidFill>
                <a:prstClr val="black"/>
              </a:solidFill>
              <a:ea typeface="Calibri"/>
              <a:cs typeface="Aharoni" pitchFamily="2" charset="-79"/>
            </a:endParaRPr>
          </a:p>
        </p:txBody>
      </p:sp>
      <p:sp>
        <p:nvSpPr>
          <p:cNvPr id="40" name="Загнутый угол 39"/>
          <p:cNvSpPr/>
          <p:nvPr/>
        </p:nvSpPr>
        <p:spPr>
          <a:xfrm rot="10800000">
            <a:off x="2285984" y="2500306"/>
            <a:ext cx="3286148" cy="3786190"/>
          </a:xfrm>
          <a:prstGeom prst="foldedCorner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solidFill>
                  <a:schemeClr val="bg1"/>
                </a:solidFill>
                <a:ea typeface="Calibri"/>
                <a:cs typeface="Aharoni" pitchFamily="2" charset="-79"/>
              </a:rPr>
              <a:t>-</a:t>
            </a:r>
            <a:endParaRPr lang="ru-RU" sz="1400" b="1" dirty="0">
              <a:solidFill>
                <a:schemeClr val="bg1"/>
              </a:solidFill>
              <a:ea typeface="Calibri"/>
              <a:cs typeface="Aharoni" pitchFamily="2" charset="-79"/>
            </a:endParaRPr>
          </a:p>
        </p:txBody>
      </p:sp>
      <p:sp>
        <p:nvSpPr>
          <p:cNvPr id="41" name="Загнутый угол 40"/>
          <p:cNvSpPr/>
          <p:nvPr/>
        </p:nvSpPr>
        <p:spPr>
          <a:xfrm rot="16200000">
            <a:off x="-857261" y="3500445"/>
            <a:ext cx="3929067" cy="2214544"/>
          </a:xfrm>
          <a:prstGeom prst="foldedCorner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Загнутый угол 14"/>
          <p:cNvSpPr/>
          <p:nvPr/>
        </p:nvSpPr>
        <p:spPr>
          <a:xfrm rot="16200000">
            <a:off x="5607851" y="3178967"/>
            <a:ext cx="3429024" cy="2786082"/>
          </a:xfrm>
          <a:prstGeom prst="foldedCorner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ea typeface="Calibri"/>
              <a:cs typeface="Aharoni" pitchFamily="2" charset="-79"/>
            </a:endParaRP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0" y="1500174"/>
            <a:ext cx="222695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2786050" y="2071678"/>
            <a:ext cx="219234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Прямоугольник 8"/>
          <p:cNvSpPr>
            <a:spLocks noChangeArrowheads="1"/>
          </p:cNvSpPr>
          <p:nvPr/>
        </p:nvSpPr>
        <p:spPr bwMode="auto">
          <a:xfrm>
            <a:off x="6215074" y="2214554"/>
            <a:ext cx="163705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kk-KZ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Тілдік</a:t>
            </a:r>
            <a:r>
              <a:rPr lang="kk-KZ" b="1" dirty="0" smtClean="0">
                <a:solidFill>
                  <a:srgbClr val="002060"/>
                </a:solidFill>
                <a:latin typeface="+mn-lt"/>
              </a:rPr>
              <a:t> мақсат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841242"/>
            <a:ext cx="23574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600" b="1" dirty="0" smtClean="0"/>
              <a:t> </a:t>
            </a:r>
            <a:r>
              <a:rPr lang="kk-KZ" sz="1600" b="1" dirty="0" smtClean="0">
                <a:solidFill>
                  <a:schemeClr val="bg1"/>
                </a:solidFill>
                <a:latin typeface="+mn-lt"/>
              </a:rPr>
              <a:t>Барлық оқушылар</a:t>
            </a:r>
            <a:r>
              <a:rPr lang="kk-KZ" sz="16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sz="1600" dirty="0" smtClean="0">
                <a:solidFill>
                  <a:schemeClr val="bg1"/>
                </a:solidFill>
                <a:latin typeface="+mn-lt"/>
              </a:rPr>
              <a:t>Геометриялық прогрессияның анықтамаларын және формулаларын біледі</a:t>
            </a:r>
          </a:p>
          <a:p>
            <a:pPr lvl="0"/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sz="1600" b="1" dirty="0" smtClean="0">
                <a:solidFill>
                  <a:schemeClr val="bg1"/>
                </a:solidFill>
                <a:latin typeface="+mn-lt"/>
              </a:rPr>
              <a:t>Басым көпшілігі: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sz="1600" dirty="0" smtClean="0">
                <a:solidFill>
                  <a:schemeClr val="bg1"/>
                </a:solidFill>
                <a:latin typeface="+mn-lt"/>
              </a:rPr>
              <a:t>Геометриялық прогрессияның п мүшесінің қосындысының формулаларын есеп шығарғанда қолданады;</a:t>
            </a:r>
          </a:p>
          <a:p>
            <a:pPr lvl="0"/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sz="1600" b="1" dirty="0" smtClean="0">
                <a:solidFill>
                  <a:schemeClr val="bg1"/>
                </a:solidFill>
                <a:latin typeface="+mn-lt"/>
              </a:rPr>
              <a:t>Кейбір оқушылар: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lvl="0"/>
            <a:r>
              <a:rPr lang="kk-KZ" sz="1600" dirty="0" smtClean="0">
                <a:solidFill>
                  <a:schemeClr val="bg1"/>
                </a:solidFill>
                <a:latin typeface="+mn-lt"/>
              </a:rPr>
              <a:t>Қиындығы мол және тарихи есептерді шығарады 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sz="1600" dirty="0" smtClean="0">
                <a:solidFill>
                  <a:schemeClr val="bg1"/>
                </a:solidFill>
                <a:latin typeface="+mn-lt"/>
              </a:rPr>
              <a:t> </a:t>
            </a:r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71736" y="4143380"/>
            <a:ext cx="2571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643570" y="3071810"/>
            <a:ext cx="30718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pPr lvl="0" eaLnBrk="0" hangingPunct="0"/>
            <a:endParaRPr lang="ru-RU" sz="14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r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0298" y="2571744"/>
            <a:ext cx="285752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5984" y="2786058"/>
            <a:ext cx="34290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Геометриялық прогрессияның формулаларын  біледі;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Геометриялық прогрессияның анықтамаларын біледі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-Геометриялық және арифметикалық прогрессияның айырмашылығын көрсетеді;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-Есеп шығарғанда геометриялық прогрессияның формулаларын орынды қолдана біледі ;</a:t>
            </a:r>
            <a:endParaRPr kumimoji="0" lang="kk-KZ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Тарихи есептерді шығарғандаберілген формулаларды қолдана біледі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929322" y="2928934"/>
          <a:ext cx="2690842" cy="3357586"/>
        </p:xfrm>
        <a:graphic>
          <a:graphicData uri="http://schemas.openxmlformats.org/drawingml/2006/table">
            <a:tbl>
              <a:tblPr/>
              <a:tblGrid>
                <a:gridCol w="2690842"/>
              </a:tblGrid>
              <a:tr h="3357586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2400" dirty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арифметикалық </a:t>
                      </a: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k-KZ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прогрессия,геометриялық </a:t>
                      </a: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прогрессияларының анықтамаларын айтады;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Пәнге қатысты лексика мен терминология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айырмасы;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еселік;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n-ші мүшесі;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n мүшелерінің қосындысы ;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98" marR="64698" marT="0" marB="0">
                    <a:lnL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976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4071934" y="1643050"/>
            <a:ext cx="2000264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C00000"/>
                </a:solidFill>
              </a:rPr>
              <a:t>Оқушылар: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5929322" y="1857364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179223" y="210739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1714488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85577"/>
            <a:ext cx="9124950" cy="6772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857224" y="0"/>
            <a:ext cx="7143800" cy="1357322"/>
            <a:chOff x="995125" y="307477"/>
            <a:chExt cx="6479614" cy="1428760"/>
          </a:xfrm>
          <a:solidFill>
            <a:srgbClr val="FFFF99"/>
          </a:solidFill>
        </p:grpSpPr>
        <p:sp>
          <p:nvSpPr>
            <p:cNvPr id="7" name="Овал 6"/>
            <p:cNvSpPr/>
            <p:nvPr/>
          </p:nvSpPr>
          <p:spPr>
            <a:xfrm>
              <a:off x="995125" y="307477"/>
              <a:ext cx="6479614" cy="1428760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497113" y="554282"/>
              <a:ext cx="4123601" cy="9528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 dirty="0"/>
            </a:p>
          </p:txBody>
        </p:sp>
      </p:grpSp>
      <p:sp>
        <p:nvSpPr>
          <p:cNvPr id="30723" name="Прямоугольник 8"/>
          <p:cNvSpPr>
            <a:spLocks noChangeArrowheads="1"/>
          </p:cNvSpPr>
          <p:nvPr/>
        </p:nvSpPr>
        <p:spPr bwMode="auto">
          <a:xfrm>
            <a:off x="2071688" y="428625"/>
            <a:ext cx="4929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859072" y="-2032000"/>
          <a:ext cx="142876" cy="46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00298" y="285728"/>
            <a:ext cx="3760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Ойлау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дағдыларының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деңгейі</a:t>
            </a:r>
            <a:r>
              <a:rPr lang="en-GB" b="1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714356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Білу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kk-KZ" dirty="0" smtClean="0">
                <a:solidFill>
                  <a:schemeClr val="bg1"/>
                </a:solidFill>
              </a:rPr>
              <a:t>,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түсіну</a:t>
            </a:r>
            <a:r>
              <a:rPr lang="kk-KZ" dirty="0" smtClean="0">
                <a:solidFill>
                  <a:schemeClr val="bg1"/>
                </a:solidFill>
              </a:rPr>
              <a:t>,қолдану ,анализ, синтез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928794" y="142873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68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Құндылықтарға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баулу: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2968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1785927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т</a:t>
            </a:r>
            <a:r>
              <a:rPr lang="kk-KZ" dirty="0" smtClean="0">
                <a:solidFill>
                  <a:schemeClr val="bg1"/>
                </a:solidFill>
                <a:latin typeface="+mn-lt"/>
              </a:rPr>
              <a:t>оптық  жұмыстар кезінде бір-бірінің жауабын мұқият тыңдап, айтылған пікірлерге құрмет көрсету, жігерлілікке, экономикадағы заманауи инновациялар және еңбек нарығындағы өзгерістерді шешудің жаңа тәсілдерін табу үшін білімі мен тәжірибесін жинақтау</a:t>
            </a:r>
            <a:r>
              <a:rPr lang="kk-KZ" dirty="0" smtClean="0">
                <a:solidFill>
                  <a:schemeClr val="bg1"/>
                </a:solidFill>
              </a:rPr>
              <a:t>.</a:t>
            </a:r>
          </a:p>
          <a:p>
            <a:endParaRPr lang="kk-KZ" dirty="0" smtClean="0">
              <a:solidFill>
                <a:schemeClr val="bg1"/>
              </a:solidFill>
            </a:endParaRPr>
          </a:p>
          <a:p>
            <a:r>
              <a:rPr lang="kk-KZ" b="1" dirty="0" smtClean="0">
                <a:solidFill>
                  <a:schemeClr val="bg1"/>
                </a:solidFill>
                <a:latin typeface="+mn-lt"/>
              </a:rPr>
              <a:t>Пәнаралық байланыс</a:t>
            </a:r>
            <a:r>
              <a:rPr lang="kk-KZ" dirty="0" smtClean="0">
                <a:solidFill>
                  <a:schemeClr val="bg1"/>
                </a:solidFill>
                <a:latin typeface="+mn-lt"/>
              </a:rPr>
              <a:t>: тарих,әдебиет,биология,физика</a:t>
            </a:r>
          </a:p>
          <a:p>
            <a:endParaRPr lang="kk-KZ" dirty="0" smtClean="0">
              <a:solidFill>
                <a:schemeClr val="bg1"/>
              </a:solidFill>
              <a:latin typeface="+mn-lt"/>
            </a:endParaRPr>
          </a:p>
          <a:p>
            <a:r>
              <a:rPr lang="kk-KZ" b="1" dirty="0" smtClean="0">
                <a:solidFill>
                  <a:schemeClr val="bg1"/>
                </a:solidFill>
                <a:latin typeface="+mn-lt"/>
              </a:rPr>
              <a:t>Тақырып бойынша алдыңғы білім:</a:t>
            </a:r>
          </a:p>
          <a:p>
            <a:endParaRPr lang="kk-KZ" b="1" dirty="0" smtClean="0">
              <a:solidFill>
                <a:schemeClr val="bg1"/>
              </a:solidFill>
              <a:latin typeface="+mn-lt"/>
            </a:endParaRPr>
          </a:p>
          <a:p>
            <a:endParaRPr lang="kk-KZ" b="1" dirty="0" smtClean="0">
              <a:solidFill>
                <a:schemeClr val="bg1"/>
              </a:solidFill>
              <a:latin typeface="+mn-lt"/>
            </a:endParaRPr>
          </a:p>
          <a:p>
            <a:endParaRPr lang="kk-KZ" b="1" dirty="0" smtClean="0">
              <a:solidFill>
                <a:schemeClr val="bg1"/>
              </a:solidFill>
              <a:latin typeface="+mn-lt"/>
            </a:endParaRPr>
          </a:p>
          <a:p>
            <a:endParaRPr lang="kk-KZ" b="1" dirty="0" smtClean="0">
              <a:solidFill>
                <a:schemeClr val="bg1"/>
              </a:solidFill>
              <a:latin typeface="+mn-lt"/>
            </a:endParaRPr>
          </a:p>
          <a:p>
            <a:endParaRPr lang="kk-KZ" dirty="0" smtClean="0">
              <a:solidFill>
                <a:schemeClr val="bg1"/>
              </a:solidFill>
              <a:latin typeface="+mn-lt"/>
            </a:endParaRPr>
          </a:p>
          <a:p>
            <a:endParaRPr lang="kk-KZ" dirty="0" smtClean="0">
              <a:solidFill>
                <a:schemeClr val="bg1"/>
              </a:solidFill>
              <a:latin typeface="+mn-lt"/>
            </a:endParaRPr>
          </a:p>
          <a:p>
            <a:endParaRPr lang="kk-KZ" dirty="0" smtClean="0">
              <a:solidFill>
                <a:schemeClr val="bg1"/>
              </a:solidFill>
              <a:latin typeface="+mn-lt"/>
            </a:endParaRPr>
          </a:p>
          <a:p>
            <a:endParaRPr lang="kk-KZ" dirty="0" smtClean="0">
              <a:solidFill>
                <a:schemeClr val="bg1"/>
              </a:solidFill>
              <a:latin typeface="+mn-lt"/>
            </a:endParaRPr>
          </a:p>
          <a:p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3787501" y="3714752"/>
            <a:ext cx="45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1400" dirty="0" smtClean="0">
              <a:solidFill>
                <a:schemeClr val="bg1"/>
              </a:solidFill>
              <a:latin typeface="+mn-lt"/>
            </a:endParaRPr>
          </a:p>
          <a:p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3108" y="4572008"/>
            <a:ext cx="33335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Сан тізбегі;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Сан тізбегінің берілу тәсілдері;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Арифметикалық прогрессия.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7938" y="65547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357422" y="500042"/>
            <a:ext cx="45720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bg1"/>
                </a:solidFill>
              </a:rPr>
              <a:t>Сан тізбегі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57158" y="1000108"/>
            <a:ext cx="1857388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072330" y="1071546"/>
            <a:ext cx="1857388" cy="11447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214546" y="1571612"/>
            <a:ext cx="23574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bg1"/>
                </a:solidFill>
              </a:rPr>
              <a:t>Берілу тәсілдері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714876" y="1571612"/>
            <a:ext cx="234793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bg1"/>
                </a:solidFill>
              </a:rPr>
              <a:t>Санды тізбектің түрлері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2857496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Сөзбен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7290" y="4000504"/>
            <a:ext cx="2214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Рекурренттік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2786058"/>
            <a:ext cx="164307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Аналитикалық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1643042" y="221455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0" idx="4"/>
          </p:cNvCxnSpPr>
          <p:nvPr/>
        </p:nvCxnSpPr>
        <p:spPr>
          <a:xfrm rot="5400000">
            <a:off x="3225391" y="2618176"/>
            <a:ext cx="30004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571604" y="3071810"/>
            <a:ext cx="15716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4572000" y="2857496"/>
            <a:ext cx="235745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C00000"/>
                </a:solidFill>
              </a:rPr>
              <a:t>Арифметикалық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</a:rPr>
              <a:t>прогрессия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58082" y="2857496"/>
            <a:ext cx="914400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7200" b="1" dirty="0" smtClean="0">
                <a:solidFill>
                  <a:srgbClr val="C00000"/>
                </a:solidFill>
              </a:rPr>
              <a:t>?</a:t>
            </a:r>
            <a:endParaRPr lang="ru-RU" sz="72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929454" y="2357430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107917" y="2678901"/>
            <a:ext cx="28575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3338" y="60555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00166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dirty="0" smtClean="0">
                <a:solidFill>
                  <a:srgbClr val="002060"/>
                </a:solidFill>
              </a:rPr>
              <a:t>Лото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 rot="16200000">
            <a:off x="6608782" y="677838"/>
            <a:ext cx="1498600" cy="3000396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B050"/>
                </a:solidFill>
                <a:ea typeface="Calibri"/>
                <a:cs typeface="Aharoni" pitchFamily="2" charset="-79"/>
              </a:rPr>
              <a:t>ГЕОМЕТРИЯЛЫҚ ПРОГРЕССИЯНЫҢ ФОРМУЛАЛАРЫ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B050"/>
              </a:solidFill>
              <a:ea typeface="Calibri"/>
              <a:cs typeface="Aharoni" pitchFamily="2" charset="-79"/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 rot="8707087">
            <a:off x="3586163" y="1303338"/>
            <a:ext cx="1209675" cy="431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 rot="16200000">
            <a:off x="1475555" y="953281"/>
            <a:ext cx="1630363" cy="2867025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/>
            <a:r>
              <a:rPr lang="kk-KZ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АРИФМЕТИКАЛЫҚ ПРОГРЕССИЯНЫҢ</a:t>
            </a:r>
          </a:p>
          <a:p>
            <a:pPr algn="ctr"/>
            <a:r>
              <a:rPr lang="kk-KZ" dirty="0" smtClean="0">
                <a:solidFill>
                  <a:srgbClr val="0070C0"/>
                </a:solidFill>
                <a:ea typeface="Calibri" pitchFamily="34" charset="0"/>
                <a:cs typeface="Arial" charset="0"/>
              </a:rPr>
              <a:t>ФОРМУЛАЛАРЫ</a:t>
            </a:r>
            <a:endParaRPr lang="ru-RU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2993940">
            <a:off x="4920399" y="1332929"/>
            <a:ext cx="1096962" cy="48736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http://parnasse.ru/images/content_photos/medium/69ec51a3fef8f5b75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2857520" cy="2786082"/>
          </a:xfrm>
          <a:prstGeom prst="rect">
            <a:avLst/>
          </a:prstGeom>
          <a:noFill/>
        </p:spPr>
      </p:pic>
      <p:pic>
        <p:nvPicPr>
          <p:cNvPr id="2052" name="Picture 4" descr="http://fraufluger.ru/files/images/cultura/ee35df297c6dd694a219f0475d40eede_560x4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33338" y="60555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00166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dirty="0" smtClean="0">
                <a:solidFill>
                  <a:srgbClr val="002060"/>
                </a:solidFill>
              </a:rPr>
              <a:t>“Миға шабуыл”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 rot="16200000">
            <a:off x="3464711" y="-107181"/>
            <a:ext cx="2143140" cy="6929486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4400" b="1" dirty="0" smtClean="0">
              <a:solidFill>
                <a:srgbClr val="00B050"/>
              </a:solidFill>
              <a:ea typeface="Calibri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4400" b="1" dirty="0" smtClean="0">
              <a:solidFill>
                <a:srgbClr val="00B050"/>
              </a:solidFill>
              <a:ea typeface="Calibri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400" b="1" dirty="0" smtClean="0">
                <a:solidFill>
                  <a:srgbClr val="00B050"/>
                </a:solidFill>
                <a:ea typeface="Calibri"/>
                <a:cs typeface="Aharoni" pitchFamily="2" charset="-79"/>
              </a:rPr>
              <a:t>Бай Алдар көсеге қанша ақша берді?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B050"/>
              </a:solidFill>
              <a:ea typeface="Calibri"/>
              <a:cs typeface="Aharoni" pitchFamily="2" charset="-79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7938" y="0"/>
            <a:ext cx="9151938" cy="6792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71604" y="0"/>
            <a:ext cx="6667500" cy="1214422"/>
          </a:xfrm>
          <a:prstGeom prst="ellipse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2347" tIns="606103" rIns="632940" bIns="726399" spcCol="1270" anchor="ctr"/>
          <a:lstStyle/>
          <a:p>
            <a:pPr algn="ctr" defTabSz="9334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i="1" dirty="0" smtClean="0">
                <a:solidFill>
                  <a:srgbClr val="0070C0"/>
                </a:solidFill>
              </a:rPr>
              <a:t>Әр түрлі саладағы  есептері: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 rot="16200000">
            <a:off x="6608782" y="463524"/>
            <a:ext cx="1498600" cy="3000396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 smtClean="0"/>
              <a:t>«Прогрессия өмірде»</a:t>
            </a:r>
            <a:endParaRPr lang="ru-RU" sz="2000" b="1" dirty="0">
              <a:solidFill>
                <a:srgbClr val="00B050"/>
              </a:solidFill>
              <a:ea typeface="Calibri"/>
              <a:cs typeface="Aharoni" pitchFamily="2" charset="-79"/>
            </a:endParaRPr>
          </a:p>
        </p:txBody>
      </p:sp>
      <p:sp>
        <p:nvSpPr>
          <p:cNvPr id="17" name="Загнутый угол 16"/>
          <p:cNvSpPr/>
          <p:nvPr/>
        </p:nvSpPr>
        <p:spPr>
          <a:xfrm rot="16200000">
            <a:off x="1189803" y="667529"/>
            <a:ext cx="1630363" cy="2867025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/>
            <a:endParaRPr lang="kk-KZ" sz="3600" b="1" dirty="0" smtClean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 rot="16200000">
            <a:off x="1004854" y="2924180"/>
            <a:ext cx="1857388" cy="2867025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lvl="0" algn="ctr"/>
            <a:r>
              <a:rPr lang="ru-RU" sz="2800" b="1" i="1" dirty="0" smtClean="0">
                <a:solidFill>
                  <a:srgbClr val="FFC000"/>
                </a:solidFill>
              </a:rPr>
              <a:t>Сары </a:t>
            </a:r>
            <a:r>
              <a:rPr lang="ru-RU" sz="2800" b="1" i="1" dirty="0" err="1" smtClean="0">
                <a:solidFill>
                  <a:srgbClr val="FFC000"/>
                </a:solidFill>
              </a:rPr>
              <a:t>топқа</a:t>
            </a:r>
            <a:r>
              <a:rPr lang="ru-RU" sz="2800" b="1" i="1" dirty="0" smtClean="0"/>
              <a:t>:</a:t>
            </a:r>
          </a:p>
          <a:p>
            <a:pPr lvl="0" algn="ctr"/>
            <a:r>
              <a:rPr lang="ru-RU" sz="2800" b="1" i="1" dirty="0" err="1" smtClean="0"/>
              <a:t>«Тарихтағы </a:t>
            </a:r>
            <a:r>
              <a:rPr lang="ru-RU" sz="2800" b="1" i="1" dirty="0" smtClean="0"/>
              <a:t>прогрессия»</a:t>
            </a:r>
            <a:endParaRPr lang="kk-KZ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 rot="16200000">
            <a:off x="6547653" y="2453479"/>
            <a:ext cx="1630363" cy="2867025"/>
          </a:xfrm>
          <a:prstGeom prst="foldedCorner">
            <a:avLst/>
          </a:prstGeom>
          <a:solidFill>
            <a:srgbClr val="F9DAFE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/>
            <a:endParaRPr lang="ru-RU" sz="3600" dirty="0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643438" y="2214554"/>
            <a:ext cx="85725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643438" y="4357694"/>
            <a:ext cx="10001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929058" y="2214554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929058" y="4357694"/>
            <a:ext cx="71438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000100" y="1428736"/>
            <a:ext cx="1819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Қызыл топқа:</a:t>
            </a: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714348" y="1785926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5857884" y="1285860"/>
            <a:ext cx="30003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Көк топқа: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5715008" y="3500438"/>
            <a:ext cx="31756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Жасыл топқа:</a:t>
            </a:r>
            <a:endParaRPr kumimoji="0" lang="kk-KZ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kk-KZ" sz="2400" b="1" dirty="0" smtClean="0">
                <a:solidFill>
                  <a:schemeClr val="bg1"/>
                </a:solidFill>
              </a:rPr>
              <a:t>«</a:t>
            </a:r>
            <a:r>
              <a:rPr lang="kk-KZ" sz="2400" b="1" i="1" dirty="0" smtClean="0">
                <a:solidFill>
                  <a:schemeClr val="bg1"/>
                </a:solidFill>
                <a:latin typeface="+mn-lt"/>
              </a:rPr>
              <a:t>Физикадағы прогрессия</a:t>
            </a:r>
            <a:r>
              <a:rPr lang="kk-KZ" sz="2400" b="1" dirty="0" smtClean="0">
                <a:solidFill>
                  <a:schemeClr val="bg1"/>
                </a:solidFill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3000364" y="5000636"/>
            <a:ext cx="30718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Ақ топқа: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3107521" y="2893215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72000" y="1214422"/>
            <a:ext cx="214314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2071678"/>
            <a:ext cx="2286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«Биологиядағы прогрессия»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2686</TotalTime>
  <Words>625</Words>
  <Application>Microsoft Office PowerPoint</Application>
  <PresentationFormat>Экран (4:3)</PresentationFormat>
  <Paragraphs>179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Тарихи мәліметтер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246</cp:revision>
  <dcterms:created xsi:type="dcterms:W3CDTF">2017-06-07T05:38:01Z</dcterms:created>
  <dcterms:modified xsi:type="dcterms:W3CDTF">2017-12-21T07:16:28Z</dcterms:modified>
</cp:coreProperties>
</file>