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bin" ContentType="application/vnd.openxmlformats-officedocument.oleObject"/>
  <Override PartName="/ppt/notesSlides/notesSlide1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72" r:id="rId1"/>
  </p:sldMasterIdLst>
  <p:notesMasterIdLst>
    <p:notesMasterId r:id="rId22"/>
  </p:notesMasterIdLst>
  <p:sldIdLst>
    <p:sldId id="257" r:id="rId2"/>
    <p:sldId id="284" r:id="rId3"/>
    <p:sldId id="256" r:id="rId4"/>
    <p:sldId id="285" r:id="rId5"/>
    <p:sldId id="286" r:id="rId6"/>
    <p:sldId id="291" r:id="rId7"/>
    <p:sldId id="260" r:id="rId8"/>
    <p:sldId id="282" r:id="rId9"/>
    <p:sldId id="261" r:id="rId10"/>
    <p:sldId id="283" r:id="rId11"/>
    <p:sldId id="269" r:id="rId12"/>
    <p:sldId id="270" r:id="rId13"/>
    <p:sldId id="271" r:id="rId14"/>
    <p:sldId id="272" r:id="rId15"/>
    <p:sldId id="273" r:id="rId16"/>
    <p:sldId id="287" r:id="rId17"/>
    <p:sldId id="262" r:id="rId18"/>
    <p:sldId id="265" r:id="rId19"/>
    <p:sldId id="289" r:id="rId20"/>
    <p:sldId id="290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vertBarState="maximized">
    <p:restoredLeft sz="15620"/>
    <p:restoredTop sz="94660"/>
  </p:normalViewPr>
  <p:slideViewPr>
    <p:cSldViewPr>
      <p:cViewPr varScale="1">
        <p:scale>
          <a:sx n="63" d="100"/>
          <a:sy n="63" d="100"/>
        </p:scale>
        <p:origin x="-110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284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4D405DB-610F-4E4F-8120-ED8A9119553C}" type="doc">
      <dgm:prSet loTypeId="urn:microsoft.com/office/officeart/2005/8/layout/list1" loCatId="list" qsTypeId="urn:microsoft.com/office/officeart/2005/8/quickstyle/simple1#2" qsCatId="simple" csTypeId="urn:microsoft.com/office/officeart/2005/8/colors/accent0_1" csCatId="mainScheme" phldr="1"/>
      <dgm:spPr/>
      <dgm:t>
        <a:bodyPr/>
        <a:lstStyle/>
        <a:p>
          <a:endParaRPr lang="ru-RU"/>
        </a:p>
      </dgm:t>
    </dgm:pt>
    <dgm:pt modelId="{45E84A59-300C-4F94-9273-4373391BF9DE}" type="pres">
      <dgm:prSet presAssocID="{34D405DB-610F-4E4F-8120-ED8A9119553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</dgm:ptLst>
  <dgm:cxnLst>
    <dgm:cxn modelId="{440DC493-736A-4398-9CE7-13C6A0F43AD4}" type="presOf" srcId="{34D405DB-610F-4E4F-8120-ED8A9119553C}" destId="{45E84A59-300C-4F94-9273-4373391BF9DE}" srcOrd="0" destOrd="0" presId="urn:microsoft.com/office/officeart/2005/8/layout/list1"/>
  </dgm:cxnLst>
  <dgm:bg/>
  <dgm:whole>
    <a:ln>
      <a:solidFill>
        <a:srgbClr val="00B050"/>
      </a:solidFill>
    </a:ln>
  </dgm:whole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#2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5" Type="http://schemas.openxmlformats.org/officeDocument/2006/relationships/image" Target="../media/image13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24.wmf"/><Relationship Id="rId1" Type="http://schemas.openxmlformats.org/officeDocument/2006/relationships/image" Target="../media/image23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7.wmf"/><Relationship Id="rId2" Type="http://schemas.openxmlformats.org/officeDocument/2006/relationships/image" Target="../media/image26.wmf"/><Relationship Id="rId1" Type="http://schemas.openxmlformats.org/officeDocument/2006/relationships/image" Target="../media/image25.wmf"/><Relationship Id="rId6" Type="http://schemas.openxmlformats.org/officeDocument/2006/relationships/image" Target="../media/image30.wmf"/><Relationship Id="rId5" Type="http://schemas.openxmlformats.org/officeDocument/2006/relationships/image" Target="../media/image29.wmf"/><Relationship Id="rId4" Type="http://schemas.openxmlformats.org/officeDocument/2006/relationships/image" Target="../media/image28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33.wmf"/><Relationship Id="rId2" Type="http://schemas.openxmlformats.org/officeDocument/2006/relationships/image" Target="../media/image32.wmf"/><Relationship Id="rId1" Type="http://schemas.openxmlformats.org/officeDocument/2006/relationships/image" Target="../media/image31.wmf"/><Relationship Id="rId6" Type="http://schemas.openxmlformats.org/officeDocument/2006/relationships/image" Target="../media/image36.wmf"/><Relationship Id="rId5" Type="http://schemas.openxmlformats.org/officeDocument/2006/relationships/image" Target="../media/image35.wmf"/><Relationship Id="rId4" Type="http://schemas.openxmlformats.org/officeDocument/2006/relationships/image" Target="../media/image34.wmf"/></Relationships>
</file>

<file path=ppt/drawings/_rels/vmlDrawing6.vml.rels><?xml version="1.0" encoding="UTF-8" standalone="yes"?>
<Relationships xmlns="http://schemas.openxmlformats.org/package/2006/relationships"><Relationship Id="rId3" Type="http://schemas.openxmlformats.org/officeDocument/2006/relationships/image" Target="../media/image34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Relationship Id="rId6" Type="http://schemas.openxmlformats.org/officeDocument/2006/relationships/image" Target="../media/image41.wmf"/><Relationship Id="rId5" Type="http://schemas.openxmlformats.org/officeDocument/2006/relationships/image" Target="../media/image40.wmf"/><Relationship Id="rId4" Type="http://schemas.openxmlformats.org/officeDocument/2006/relationships/image" Target="../media/image39.wmf"/></Relationships>
</file>

<file path=ppt/drawings/_rels/vmlDrawing7.vml.rels><?xml version="1.0" encoding="UTF-8" standalone="yes"?>
<Relationships xmlns="http://schemas.openxmlformats.org/package/2006/relationships"><Relationship Id="rId3" Type="http://schemas.openxmlformats.org/officeDocument/2006/relationships/image" Target="../media/image44.wmf"/><Relationship Id="rId2" Type="http://schemas.openxmlformats.org/officeDocument/2006/relationships/image" Target="../media/image43.wmf"/><Relationship Id="rId1" Type="http://schemas.openxmlformats.org/officeDocument/2006/relationships/image" Target="../media/image42.wmf"/><Relationship Id="rId4" Type="http://schemas.openxmlformats.org/officeDocument/2006/relationships/image" Target="../media/image45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48.wmf"/><Relationship Id="rId2" Type="http://schemas.openxmlformats.org/officeDocument/2006/relationships/image" Target="../media/image47.wmf"/><Relationship Id="rId1" Type="http://schemas.openxmlformats.org/officeDocument/2006/relationships/image" Target="../media/image46.wmf"/><Relationship Id="rId6" Type="http://schemas.openxmlformats.org/officeDocument/2006/relationships/image" Target="../media/image51.wmf"/><Relationship Id="rId5" Type="http://schemas.openxmlformats.org/officeDocument/2006/relationships/image" Target="../media/image50.wmf"/><Relationship Id="rId4" Type="http://schemas.openxmlformats.org/officeDocument/2006/relationships/image" Target="../media/image49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27D91C4-A3EE-4167-A8AB-02977B162107}" type="datetimeFigureOut">
              <a:rPr lang="ru-RU" smtClean="0"/>
              <a:pPr/>
              <a:t>30.01.2018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73F273-854B-4DA1-83F1-89ED85E2D02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Образ слайда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ru-RU" smtClean="0"/>
          </a:p>
        </p:txBody>
      </p:sp>
      <p:sp>
        <p:nvSpPr>
          <p:cNvPr id="31747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161B70C-D3D5-47BD-8297-35DE78F13FF8}" type="slidenum">
              <a:rPr lang="ru-RU">
                <a:cs typeface="Arial" charset="0"/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ru-RU">
              <a:cs typeface="Arial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F73F273-854B-4DA1-83F1-89ED85E2D027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51FF8B16-95D3-47FD-8B33-5F1C135FFC5A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pPr>
              <a:defRPr/>
            </a:pPr>
            <a:fld id="{8F21DC27-D5A9-487D-8DB9-22CC3E81B4D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3973EE7-450F-47A8-83C5-EA562109923A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6A372A6-764C-4A35-A404-7A6A87D948F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A870B1A9-4E6F-4986-8D05-BC8F156E3A3D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43BD277D-62D5-409F-A973-8CACEFAEB42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D07AF9-991D-4672-8983-F030500B20D1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E94ABF4-9C98-4A82-940E-E6EEC56FDB4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65DDB45E-8143-49D5-B730-BE268EA6A4EE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21322FB1-114C-47FE-A502-8029ACB8A1A9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D9D481FB-694D-48F1-BB1E-49F06506D827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BD6AE8D6-2E01-4ACF-9472-C2A0736034A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CAC3C2B-F602-4E0D-824C-25CA836D1BF9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CF355F09-A535-4C28-B59F-6F2EF6AD73F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AB00847-D6E9-4899-BA85-568655701F3E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88B535E-863C-4DE7-9827-B9AA380CF3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9B35B63F-F065-4D1A-B6DA-8C079218699D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378B938B-521F-45A2-B49E-BB31057CC10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pPr>
              <a:defRPr/>
            </a:pPr>
            <a:fld id="{3E9486DB-452B-4D8C-911D-D1D2643C762A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pPr>
              <a:defRPr/>
            </a:pPr>
            <a:fld id="{EB866776-7A0A-4FDB-B2C2-0C8F4348884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3EE82FEC-244F-4296-95B5-D24AD6C4454B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25233CA-D56A-40BD-90E7-E109362F4E1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866ED844-2905-48C8-9C6D-491BA9776FAC}" type="datetimeFigureOut">
              <a:rPr lang="ru-RU" smtClean="0"/>
              <a:pPr>
                <a:defRPr/>
              </a:pPr>
              <a:t>30.01.2018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pPr>
              <a:defRPr/>
            </a:pPr>
            <a:fld id="{7D72D823-D697-4A25-9AFD-E99DBBE4663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73" r:id="rId1"/>
    <p:sldLayoutId id="2147483974" r:id="rId2"/>
    <p:sldLayoutId id="2147483975" r:id="rId3"/>
    <p:sldLayoutId id="2147483976" r:id="rId4"/>
    <p:sldLayoutId id="2147483977" r:id="rId5"/>
    <p:sldLayoutId id="2147483978" r:id="rId6"/>
    <p:sldLayoutId id="2147483979" r:id="rId7"/>
    <p:sldLayoutId id="2147483980" r:id="rId8"/>
    <p:sldLayoutId id="2147483981" r:id="rId9"/>
    <p:sldLayoutId id="2147483982" r:id="rId10"/>
    <p:sldLayoutId id="21474839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oleObject" Target="../embeddings/oleObject15.bin"/><Relationship Id="rId7" Type="http://schemas.openxmlformats.org/officeDocument/2006/relationships/oleObject" Target="../embeddings/oleObject1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oleObject" Target="../embeddings/oleObject18.bin"/><Relationship Id="rId5" Type="http://schemas.openxmlformats.org/officeDocument/2006/relationships/oleObject" Target="../embeddings/oleObject17.bin"/><Relationship Id="rId4" Type="http://schemas.openxmlformats.org/officeDocument/2006/relationships/oleObject" Target="../embeddings/oleObject16.bin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6.bin"/><Relationship Id="rId3" Type="http://schemas.openxmlformats.org/officeDocument/2006/relationships/oleObject" Target="../embeddings/oleObject21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24.bin"/><Relationship Id="rId5" Type="http://schemas.openxmlformats.org/officeDocument/2006/relationships/oleObject" Target="../embeddings/oleObject23.bin"/><Relationship Id="rId4" Type="http://schemas.openxmlformats.org/officeDocument/2006/relationships/oleObject" Target="../embeddings/oleObject22.bin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2.bin"/><Relationship Id="rId3" Type="http://schemas.openxmlformats.org/officeDocument/2006/relationships/oleObject" Target="../embeddings/oleObject27.bin"/><Relationship Id="rId7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0.bin"/><Relationship Id="rId5" Type="http://schemas.openxmlformats.org/officeDocument/2006/relationships/oleObject" Target="../embeddings/oleObject29.bin"/><Relationship Id="rId4" Type="http://schemas.openxmlformats.org/officeDocument/2006/relationships/oleObject" Target="../embeddings/oleObject28.bin"/><Relationship Id="rId9" Type="http://schemas.openxmlformats.org/officeDocument/2006/relationships/oleObject" Target="../embeddings/oleObject3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37.bin"/><Relationship Id="rId5" Type="http://schemas.openxmlformats.org/officeDocument/2006/relationships/oleObject" Target="../embeddings/oleObject36.bin"/><Relationship Id="rId4" Type="http://schemas.openxmlformats.org/officeDocument/2006/relationships/oleObject" Target="../embeddings/oleObject35.bin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3.bin"/><Relationship Id="rId3" Type="http://schemas.openxmlformats.org/officeDocument/2006/relationships/oleObject" Target="../embeddings/oleObject38.bin"/><Relationship Id="rId7" Type="http://schemas.openxmlformats.org/officeDocument/2006/relationships/oleObject" Target="../embeddings/oleObject4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oleObject" Target="../embeddings/oleObject41.bin"/><Relationship Id="rId5" Type="http://schemas.openxmlformats.org/officeDocument/2006/relationships/oleObject" Target="../embeddings/oleObject40.bin"/><Relationship Id="rId4" Type="http://schemas.openxmlformats.org/officeDocument/2006/relationships/oleObject" Target="../embeddings/oleObject39.bin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5.jpeg"/><Relationship Id="rId4" Type="http://schemas.openxmlformats.org/officeDocument/2006/relationships/image" Target="../media/image5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s45.radikal.ru/i109/0810/e1/3f0610f33621.gif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gif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6.gif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5" Type="http://schemas.openxmlformats.org/officeDocument/2006/relationships/oleObject" Target="../embeddings/oleObject3.bin"/><Relationship Id="rId4" Type="http://schemas.openxmlformats.org/officeDocument/2006/relationships/oleObject" Target="../embeddings/oleObject2.bin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diagramColors" Target="../diagrams/colors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1.xml"/><Relationship Id="rId5" Type="http://schemas.openxmlformats.org/officeDocument/2006/relationships/diagramLayout" Target="../diagrams/layout1.xml"/><Relationship Id="rId4" Type="http://schemas.openxmlformats.org/officeDocument/2006/relationships/diagramData" Target="../diagrams/data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2.bin"/><Relationship Id="rId3" Type="http://schemas.openxmlformats.org/officeDocument/2006/relationships/oleObject" Target="../embeddings/oleObject7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10.bin"/><Relationship Id="rId5" Type="http://schemas.openxmlformats.org/officeDocument/2006/relationships/oleObject" Target="../embeddings/oleObject9.bin"/><Relationship Id="rId4" Type="http://schemas.openxmlformats.org/officeDocument/2006/relationships/oleObject" Target="../embeddings/oleObject8.bin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6.png"/><Relationship Id="rId7" Type="http://schemas.openxmlformats.org/officeDocument/2006/relationships/image" Target="../media/image20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Relationship Id="rId9" Type="http://schemas.openxmlformats.org/officeDocument/2006/relationships/image" Target="../media/image2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4" Type="http://schemas.openxmlformats.org/officeDocument/2006/relationships/oleObject" Target="../embeddings/oleObject14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0"/>
            <a:ext cx="9051059" cy="2893100"/>
          </a:xfrm>
          <a:prstGeom prst="rect">
            <a:avLst/>
          </a:prstGeom>
          <a:noFill/>
        </p:spPr>
        <p:txBody>
          <a:bodyPr wrap="square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2000" b="1" i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Ой өзгермей адам өзгермейді.</a:t>
            </a:r>
          </a:p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i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Кун Фу Сзы (Конфуций)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4800" b="1" spc="50" dirty="0" smtClean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Туындыны </a:t>
            </a:r>
            <a:r>
              <a:rPr lang="kk-KZ" sz="48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табу ережелеріне есептер шығару</a:t>
            </a:r>
            <a:endParaRPr lang="ru-RU" sz="48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itchFamily="18" charset="0"/>
            </a:endParaRPr>
          </a:p>
        </p:txBody>
      </p:sp>
      <p:sp>
        <p:nvSpPr>
          <p:cNvPr id="22531" name="TextBox 5"/>
          <p:cNvSpPr txBox="1">
            <a:spLocks noChangeArrowheads="1"/>
          </p:cNvSpPr>
          <p:nvPr/>
        </p:nvSpPr>
        <p:spPr bwMode="auto">
          <a:xfrm>
            <a:off x="357158" y="3000372"/>
            <a:ext cx="8501063" cy="3108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Ақмола облысы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Ерейментау қаласы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“Бөгенбай </a:t>
            </a:r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батыр атындағы қазақ орта мектебі”КММ</a:t>
            </a:r>
          </a:p>
          <a:p>
            <a:pPr algn="ctr"/>
            <a:r>
              <a:rPr lang="kk-KZ" sz="2800" dirty="0" smtClean="0">
                <a:latin typeface="Times New Roman" pitchFamily="18" charset="0"/>
                <a:cs typeface="Times New Roman" pitchFamily="18" charset="0"/>
              </a:rPr>
              <a:t>10 сынып (алгебра және анализ бастамалары)</a:t>
            </a:r>
          </a:p>
          <a:p>
            <a:pPr algn="ctr"/>
            <a:r>
              <a:rPr lang="kk-KZ" sz="2800" b="1" dirty="0" smtClean="0">
                <a:latin typeface="Times New Roman" pitchFamily="18" charset="0"/>
                <a:cs typeface="Times New Roman" pitchFamily="18" charset="0"/>
              </a:rPr>
              <a:t>Математика пәнінің мұғалімі: </a:t>
            </a:r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Омарова Л.Қ</a:t>
            </a:r>
          </a:p>
          <a:p>
            <a:pPr algn="ctr"/>
            <a:r>
              <a:rPr lang="kk-KZ" sz="2800" b="1" i="1" dirty="0" smtClean="0">
                <a:latin typeface="Times New Roman" pitchFamily="18" charset="0"/>
                <a:cs typeface="Times New Roman" pitchFamily="18" charset="0"/>
              </a:rPr>
              <a:t>2017-2018 оқу жылы</a:t>
            </a:r>
            <a:endParaRPr lang="ru-RU" sz="2800" b="1" i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split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285720" y="1785926"/>
            <a:ext cx="9144000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1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Дескриптор: </a:t>
            </a: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Білім алушы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1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Туындының табу ережелерін  біледі.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Есеп шығарғанда </a:t>
            </a: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туындының табу ережелерін орынды қолдана біледі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-Есетейді</a:t>
            </a:r>
            <a:endParaRPr kumimoji="0" lang="kk-KZ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428625" y="2286000"/>
          <a:ext cx="3508375" cy="1238250"/>
        </p:xfrm>
        <a:graphic>
          <a:graphicData uri="http://schemas.openxmlformats.org/presentationml/2006/ole">
            <p:oleObj spid="_x0000_s5122" name="Формула" r:id="rId3" imgW="1130040" imgH="4060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857625" y="2357438"/>
          <a:ext cx="2719388" cy="1238250"/>
        </p:xfrm>
        <a:graphic>
          <a:graphicData uri="http://schemas.openxmlformats.org/presentationml/2006/ole">
            <p:oleObj spid="_x0000_s5123" name="Формула" r:id="rId4" imgW="876240" imgH="4060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6572250" y="2857500"/>
          <a:ext cx="433388" cy="309563"/>
        </p:xfrm>
        <a:graphic>
          <a:graphicData uri="http://schemas.openxmlformats.org/presentationml/2006/ole">
            <p:oleObj spid="_x0000_s5124" name="Формула" r:id="rId5" imgW="139680" imgH="10152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71500" y="3714750"/>
          <a:ext cx="2757488" cy="1238250"/>
        </p:xfrm>
        <a:graphic>
          <a:graphicData uri="http://schemas.openxmlformats.org/presentationml/2006/ole">
            <p:oleObj spid="_x0000_s5125" name="Формула" r:id="rId6" imgW="888840" imgH="40608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3286125" y="3786188"/>
          <a:ext cx="2087563" cy="1238250"/>
        </p:xfrm>
        <a:graphic>
          <a:graphicData uri="http://schemas.openxmlformats.org/presentationml/2006/ole">
            <p:oleObj spid="_x0000_s5126" name="Формула" r:id="rId7" imgW="672840" imgH="406080" progId="Equation.3">
              <p:embed/>
            </p:oleObj>
          </a:graphicData>
        </a:graphic>
      </p:graphicFrame>
      <p:graphicFrame>
        <p:nvGraphicFramePr>
          <p:cNvPr id="5127" name="Object 8"/>
          <p:cNvGraphicFramePr>
            <a:graphicFrameLocks noChangeAspect="1"/>
          </p:cNvGraphicFramePr>
          <p:nvPr/>
        </p:nvGraphicFramePr>
        <p:xfrm>
          <a:off x="500063" y="1071563"/>
          <a:ext cx="3349625" cy="1265237"/>
        </p:xfrm>
        <a:graphic>
          <a:graphicData uri="http://schemas.openxmlformats.org/presentationml/2006/ole">
            <p:oleObj spid="_x0000_s5127" name="Формула" r:id="rId8" imgW="1079280" imgH="406080" progId="Equation.3">
              <p:embed/>
            </p:oleObj>
          </a:graphicData>
        </a:graphic>
      </p:graphicFrame>
    </p:spTree>
  </p:cSld>
  <p:clrMapOvr>
    <a:masterClrMapping/>
  </p:clrMapOvr>
  <p:transition>
    <p:pull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11"/>
          <p:cNvGraphicFramePr>
            <a:graphicFrameLocks noChangeAspect="1"/>
          </p:cNvGraphicFramePr>
          <p:nvPr/>
        </p:nvGraphicFramePr>
        <p:xfrm>
          <a:off x="500063" y="1500188"/>
          <a:ext cx="4335462" cy="711200"/>
        </p:xfrm>
        <a:graphic>
          <a:graphicData uri="http://schemas.openxmlformats.org/presentationml/2006/ole">
            <p:oleObj spid="_x0000_s6146" name="Формула" r:id="rId3" imgW="1396800" imgH="2286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500063" y="2428875"/>
          <a:ext cx="7605712" cy="711200"/>
        </p:xfrm>
        <a:graphic>
          <a:graphicData uri="http://schemas.openxmlformats.org/presentationml/2006/ole">
            <p:oleObj spid="_x0000_s6147" name="Формула" r:id="rId4" imgW="2450880" imgH="228600" progId="Equation.3">
              <p:embed/>
            </p:oleObj>
          </a:graphicData>
        </a:graphic>
      </p:graphicFrame>
      <p:graphicFrame>
        <p:nvGraphicFramePr>
          <p:cNvPr id="7" name="Object 4"/>
          <p:cNvGraphicFramePr>
            <a:graphicFrameLocks noChangeAspect="1"/>
          </p:cNvGraphicFramePr>
          <p:nvPr/>
        </p:nvGraphicFramePr>
        <p:xfrm>
          <a:off x="500063" y="3286125"/>
          <a:ext cx="4256087" cy="711200"/>
        </p:xfrm>
        <a:graphic>
          <a:graphicData uri="http://schemas.openxmlformats.org/presentationml/2006/ole">
            <p:oleObj spid="_x0000_s6148" name="Формула" r:id="rId5" imgW="1371600" imgH="2286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8072438" y="2643188"/>
          <a:ext cx="433387" cy="315912"/>
        </p:xfrm>
        <a:graphic>
          <a:graphicData uri="http://schemas.openxmlformats.org/presentationml/2006/ole">
            <p:oleObj spid="_x0000_s6149" name="Формула" r:id="rId6" imgW="139680" imgH="10152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571500" y="4143375"/>
          <a:ext cx="2443163" cy="631825"/>
        </p:xfrm>
        <a:graphic>
          <a:graphicData uri="http://schemas.openxmlformats.org/presentationml/2006/ole">
            <p:oleObj spid="_x0000_s6150" name="Формула" r:id="rId7" imgW="787320" imgH="203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4714875" y="3286125"/>
          <a:ext cx="4019550" cy="631825"/>
        </p:xfrm>
        <a:graphic>
          <a:graphicData uri="http://schemas.openxmlformats.org/presentationml/2006/ole">
            <p:oleObj spid="_x0000_s6151" name="Формула" r:id="rId8" imgW="1295280" imgH="203040" progId="Equation.3">
              <p:embed/>
            </p:oleObj>
          </a:graphicData>
        </a:graphic>
      </p:graphicFrame>
    </p:spTree>
  </p:cSld>
  <p:clrMapOvr>
    <a:masterClrMapping/>
  </p:clrMapOvr>
  <p:transition>
    <p:wedg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170" name="Object 11"/>
          <p:cNvGraphicFramePr>
            <a:graphicFrameLocks noChangeAspect="1"/>
          </p:cNvGraphicFramePr>
          <p:nvPr/>
        </p:nvGraphicFramePr>
        <p:xfrm>
          <a:off x="428625" y="928688"/>
          <a:ext cx="3232150" cy="1303337"/>
        </p:xfrm>
        <a:graphic>
          <a:graphicData uri="http://schemas.openxmlformats.org/presentationml/2006/ole">
            <p:oleObj spid="_x0000_s7170" name="Формула" r:id="rId3" imgW="1041120" imgH="41904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357188" y="2214563"/>
          <a:ext cx="7213600" cy="1382712"/>
        </p:xfrm>
        <a:graphic>
          <a:graphicData uri="http://schemas.openxmlformats.org/presentationml/2006/ole">
            <p:oleObj spid="_x0000_s7171" name="Формула" r:id="rId4" imgW="2323800" imgH="444240" progId="Equation.3">
              <p:embed/>
            </p:oleObj>
          </a:graphicData>
        </a:graphic>
      </p:graphicFrame>
      <p:graphicFrame>
        <p:nvGraphicFramePr>
          <p:cNvPr id="28677" name="Object 4"/>
          <p:cNvGraphicFramePr>
            <a:graphicFrameLocks noChangeAspect="1"/>
          </p:cNvGraphicFramePr>
          <p:nvPr/>
        </p:nvGraphicFramePr>
        <p:xfrm>
          <a:off x="7643813" y="2714625"/>
          <a:ext cx="433387" cy="315913"/>
        </p:xfrm>
        <a:graphic>
          <a:graphicData uri="http://schemas.openxmlformats.org/presentationml/2006/ole">
            <p:oleObj spid="_x0000_s7172" name="Формула" r:id="rId5" imgW="139680" imgH="10152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28625" y="3643313"/>
          <a:ext cx="4770438" cy="1382712"/>
        </p:xfrm>
        <a:graphic>
          <a:graphicData uri="http://schemas.openxmlformats.org/presentationml/2006/ole">
            <p:oleObj spid="_x0000_s7173" name="Формула" r:id="rId6" imgW="1536480" imgH="4442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5143500" y="3714750"/>
          <a:ext cx="3509963" cy="1382713"/>
        </p:xfrm>
        <a:graphic>
          <a:graphicData uri="http://schemas.openxmlformats.org/presentationml/2006/ole">
            <p:oleObj spid="_x0000_s7174" name="Формула" r:id="rId7" imgW="1130040" imgH="444240" progId="Equation.3">
              <p:embed/>
            </p:oleObj>
          </a:graphicData>
        </a:graphic>
      </p:graphicFrame>
      <p:graphicFrame>
        <p:nvGraphicFramePr>
          <p:cNvPr id="11" name="Object 9"/>
          <p:cNvGraphicFramePr>
            <a:graphicFrameLocks noChangeAspect="1"/>
          </p:cNvGraphicFramePr>
          <p:nvPr/>
        </p:nvGraphicFramePr>
        <p:xfrm>
          <a:off x="428625" y="5072063"/>
          <a:ext cx="2446338" cy="1382712"/>
        </p:xfrm>
        <a:graphic>
          <a:graphicData uri="http://schemas.openxmlformats.org/presentationml/2006/ole">
            <p:oleObj spid="_x0000_s7175" name="Формула" r:id="rId8" imgW="787320" imgH="444240" progId="Equation.3">
              <p:embed/>
            </p:oleObj>
          </a:graphicData>
        </a:graphic>
      </p:graphicFrame>
      <p:graphicFrame>
        <p:nvGraphicFramePr>
          <p:cNvPr id="12" name="Object 10"/>
          <p:cNvGraphicFramePr>
            <a:graphicFrameLocks noChangeAspect="1"/>
          </p:cNvGraphicFramePr>
          <p:nvPr/>
        </p:nvGraphicFramePr>
        <p:xfrm>
          <a:off x="8572500" y="4286250"/>
          <a:ext cx="433388" cy="315913"/>
        </p:xfrm>
        <a:graphic>
          <a:graphicData uri="http://schemas.openxmlformats.org/presentationml/2006/ole">
            <p:oleObj spid="_x0000_s7176" name="Формула" r:id="rId9" imgW="139680" imgH="101520" progId="Equation.3">
              <p:embed/>
            </p:oleObj>
          </a:graphicData>
        </a:graphic>
      </p:graphicFrame>
    </p:spTree>
  </p:cSld>
  <p:clrMapOvr>
    <a:masterClrMapping/>
  </p:clrMapOvr>
  <p:transition>
    <p:pull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286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4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194" name="Object 3"/>
          <p:cNvGraphicFramePr>
            <a:graphicFrameLocks noChangeAspect="1"/>
          </p:cNvGraphicFramePr>
          <p:nvPr/>
        </p:nvGraphicFramePr>
        <p:xfrm>
          <a:off x="857250" y="1714500"/>
          <a:ext cx="2641600" cy="711200"/>
        </p:xfrm>
        <a:graphic>
          <a:graphicData uri="http://schemas.openxmlformats.org/presentationml/2006/ole">
            <p:oleObj spid="_x0000_s8194" name="Формула" r:id="rId3" imgW="850680" imgH="22860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490538" y="2571750"/>
          <a:ext cx="3232150" cy="711200"/>
        </p:xfrm>
        <a:graphic>
          <a:graphicData uri="http://schemas.openxmlformats.org/presentationml/2006/ole">
            <p:oleObj spid="_x0000_s8195" name="Формула" r:id="rId4" imgW="1041120" imgH="22860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3786188" y="2571750"/>
          <a:ext cx="2089150" cy="631825"/>
        </p:xfrm>
        <a:graphic>
          <a:graphicData uri="http://schemas.openxmlformats.org/presentationml/2006/ole">
            <p:oleObj spid="_x0000_s8196" name="Формула" r:id="rId5" imgW="672840" imgH="20304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5857875" y="2571750"/>
          <a:ext cx="1339850" cy="631825"/>
        </p:xfrm>
        <a:graphic>
          <a:graphicData uri="http://schemas.openxmlformats.org/presentationml/2006/ole">
            <p:oleObj spid="_x0000_s8197" name="Формула" r:id="rId6" imgW="431640" imgH="203040" progId="Equation.3">
              <p:embed/>
            </p:oleObj>
          </a:graphicData>
        </a:graphic>
      </p:graphicFrame>
    </p:spTree>
  </p:cSld>
  <p:clrMapOvr>
    <a:masterClrMapping/>
  </p:clrMapOvr>
  <p:transition>
    <p:circl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218" name="Object 3"/>
          <p:cNvGraphicFramePr>
            <a:graphicFrameLocks noChangeAspect="1"/>
          </p:cNvGraphicFramePr>
          <p:nvPr/>
        </p:nvGraphicFramePr>
        <p:xfrm>
          <a:off x="357188" y="1071563"/>
          <a:ext cx="3784600" cy="1263650"/>
        </p:xfrm>
        <a:graphic>
          <a:graphicData uri="http://schemas.openxmlformats.org/presentationml/2006/ole">
            <p:oleObj spid="_x0000_s9218" name="Формула" r:id="rId3" imgW="1218960" imgH="406080" progId="Equation.3">
              <p:embed/>
            </p:oleObj>
          </a:graphicData>
        </a:graphic>
      </p:graphicFrame>
      <p:graphicFrame>
        <p:nvGraphicFramePr>
          <p:cNvPr id="6" name="Object 4"/>
          <p:cNvGraphicFramePr>
            <a:graphicFrameLocks noChangeAspect="1"/>
          </p:cNvGraphicFramePr>
          <p:nvPr/>
        </p:nvGraphicFramePr>
        <p:xfrm>
          <a:off x="207963" y="2357438"/>
          <a:ext cx="3941762" cy="1263650"/>
        </p:xfrm>
        <a:graphic>
          <a:graphicData uri="http://schemas.openxmlformats.org/presentationml/2006/ole">
            <p:oleObj spid="_x0000_s9219" name="Формула" r:id="rId4" imgW="1269720" imgH="40608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285750" y="3857625"/>
          <a:ext cx="4454525" cy="711200"/>
        </p:xfrm>
        <a:graphic>
          <a:graphicData uri="http://schemas.openxmlformats.org/presentationml/2006/ole">
            <p:oleObj spid="_x0000_s9220" name="Формула" r:id="rId5" imgW="1434960" imgH="22860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4183063" y="2633663"/>
          <a:ext cx="3862387" cy="711200"/>
        </p:xfrm>
        <a:graphic>
          <a:graphicData uri="http://schemas.openxmlformats.org/presentationml/2006/ole">
            <p:oleObj spid="_x0000_s9221" name="Формула" r:id="rId6" imgW="1244520" imgH="228600" progId="Equation.3">
              <p:embed/>
            </p:oleObj>
          </a:graphicData>
        </a:graphic>
      </p:graphicFrame>
      <p:graphicFrame>
        <p:nvGraphicFramePr>
          <p:cNvPr id="9" name="Object 7"/>
          <p:cNvGraphicFramePr>
            <a:graphicFrameLocks noChangeAspect="1"/>
          </p:cNvGraphicFramePr>
          <p:nvPr/>
        </p:nvGraphicFramePr>
        <p:xfrm>
          <a:off x="4714875" y="3857625"/>
          <a:ext cx="3429000" cy="631825"/>
        </p:xfrm>
        <a:graphic>
          <a:graphicData uri="http://schemas.openxmlformats.org/presentationml/2006/ole">
            <p:oleObj spid="_x0000_s9222" name="Формула" r:id="rId7" imgW="1104840" imgH="203040" progId="Equation.3">
              <p:embed/>
            </p:oleObj>
          </a:graphicData>
        </a:graphic>
      </p:graphicFrame>
      <p:graphicFrame>
        <p:nvGraphicFramePr>
          <p:cNvPr id="10" name="Object 8"/>
          <p:cNvGraphicFramePr>
            <a:graphicFrameLocks noChangeAspect="1"/>
          </p:cNvGraphicFramePr>
          <p:nvPr/>
        </p:nvGraphicFramePr>
        <p:xfrm>
          <a:off x="357188" y="4572000"/>
          <a:ext cx="2522537" cy="1335088"/>
        </p:xfrm>
        <a:graphic>
          <a:graphicData uri="http://schemas.openxmlformats.org/presentationml/2006/ole">
            <p:oleObj spid="_x0000_s9223" name="Формула" r:id="rId8" imgW="812520" imgH="406080" progId="Equation.3">
              <p:embed/>
            </p:oleObj>
          </a:graphicData>
        </a:graphic>
      </p:graphicFrame>
    </p:spTree>
  </p:cSld>
  <p:clrMapOvr>
    <a:masterClrMapping/>
  </p:clrMapOvr>
  <p:transition>
    <p:strips dir="r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714480" y="642918"/>
            <a:ext cx="607223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/>
              <a:t>Әр деңгейдегі тапсырмалар:</a:t>
            </a:r>
            <a:endParaRPr lang="ru-RU" dirty="0"/>
          </a:p>
        </p:txBody>
      </p:sp>
      <p:pic>
        <p:nvPicPr>
          <p:cNvPr id="3" name="Picture 2" descr="http://parnasse.ru/images/content_photos/medium/69ec51a3fef8f5b7571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43240" y="2786058"/>
            <a:ext cx="2857520" cy="278608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Прямоугольник 5"/>
          <p:cNvSpPr/>
          <p:nvPr/>
        </p:nvSpPr>
        <p:spPr>
          <a:xfrm>
            <a:off x="1571604" y="214290"/>
            <a:ext cx="5643602" cy="9144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dirty="0" smtClean="0">
                <a:solidFill>
                  <a:schemeClr val="tx1"/>
                </a:solidFill>
              </a:rPr>
              <a:t>Жедел тест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14" name="Таблица 13"/>
          <p:cNvGraphicFramePr>
            <a:graphicFrameLocks noGrp="1"/>
          </p:cNvGraphicFramePr>
          <p:nvPr/>
        </p:nvGraphicFramePr>
        <p:xfrm>
          <a:off x="500034" y="1857362"/>
          <a:ext cx="8286807" cy="2857524"/>
        </p:xfrm>
        <a:graphic>
          <a:graphicData uri="http://schemas.openxmlformats.org/drawingml/2006/table">
            <a:tbl>
              <a:tblPr/>
              <a:tblGrid>
                <a:gridCol w="374667"/>
                <a:gridCol w="2369539"/>
                <a:gridCol w="1753350"/>
                <a:gridCol w="1974745"/>
                <a:gridCol w="1814506"/>
              </a:tblGrid>
              <a:tr h="48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 dirty="0">
                          <a:latin typeface="Times New Roman"/>
                          <a:ea typeface="Calibri"/>
                          <a:cs typeface="Times New Roman"/>
                        </a:rPr>
                        <a:t>№</a:t>
                      </a: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Функция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А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В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С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1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f(х)= 3х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-2х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-5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ʹ(х)=6х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-4х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ʹ(х)=9х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-4х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ʹ(х)=9х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+4х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f(х)=(3х-2)(3х+2)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ʹ(х)=9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ʹ(х)=18х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ʹ(х)=9х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3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f(х)=(х+3) / (х-1)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ʹ(х)=4/(х-1)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 - 4/(х-1)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2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 - 4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88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f(х)= (1+2х)(2х-1),х=0,5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 - 4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 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f</a:t>
                      </a:r>
                      <a:r>
                        <a:rPr lang="kk-KZ" sz="1300" baseline="30000">
                          <a:latin typeface="Times New Roman"/>
                          <a:ea typeface="Calibri"/>
                          <a:cs typeface="Times New Roman"/>
                        </a:rPr>
                        <a:t>ʹ </a:t>
                      </a:r>
                      <a:r>
                        <a:rPr lang="kk-KZ" sz="1300">
                          <a:latin typeface="Times New Roman"/>
                          <a:ea typeface="Calibri"/>
                          <a:cs typeface="Times New Roman"/>
                        </a:rPr>
                        <a:t>ʹ(х)=0,4</a:t>
                      </a:r>
                      <a:endParaRPr lang="ru-RU" sz="10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172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484" marR="6148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Times New Roman" pitchFamily="18" charset="0"/>
                        <a:ea typeface="Calibri"/>
                        <a:cs typeface="Times New Roman" pitchFamily="18" charset="0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571472" y="285728"/>
            <a:ext cx="8072494" cy="483209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en-US" sz="3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Бағалау парағы бойынша оқушылар өздерін   бағалайды.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kk-KZ" sz="36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Үйге тапсырма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 185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600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№186</a:t>
            </a:r>
            <a:endParaRPr lang="ru-RU" sz="36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Ғаламтор сайттарынан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қосымша материалдар</a:t>
            </a:r>
            <a:r>
              <a:rPr lang="ru-RU" sz="2800" b="1" i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b="1" i="1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алып,оқып-үйрену.</a:t>
            </a:r>
            <a:endParaRPr lang="ru-RU" sz="2800" b="1" i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>
    <p:diamond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9697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0"/>
            <a:ext cx="9580534" cy="6858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12" name="Овал 11"/>
          <p:cNvSpPr/>
          <p:nvPr/>
        </p:nvSpPr>
        <p:spPr>
          <a:xfrm>
            <a:off x="1571604" y="0"/>
            <a:ext cx="6667500" cy="1214422"/>
          </a:xfrm>
          <a:prstGeom prst="ellipse">
            <a:avLst/>
          </a:pr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endParaRPr lang="ru-RU" sz="2800" b="1" dirty="0">
              <a:solidFill>
                <a:srgbClr val="FF0000"/>
              </a:solidFill>
            </a:endParaRPr>
          </a:p>
        </p:txBody>
      </p:sp>
      <p:sp>
        <p:nvSpPr>
          <p:cNvPr id="21533" name="Rectangle 29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928793" y="2500307"/>
          <a:ext cx="5500728" cy="1331601"/>
        </p:xfrm>
        <a:graphic>
          <a:graphicData uri="http://schemas.openxmlformats.org/drawingml/2006/table">
            <a:tbl>
              <a:tblPr/>
              <a:tblGrid>
                <a:gridCol w="1833576"/>
                <a:gridCol w="1833576"/>
                <a:gridCol w="1833576"/>
              </a:tblGrid>
              <a:tr h="1331601">
                <a:tc>
                  <a:txBody>
                    <a:bodyPr/>
                    <a:lstStyle/>
                    <a:p>
                      <a:pPr algn="l" fontAlgn="base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 dirty="0">
                          <a:latin typeface="Times New Roman"/>
                          <a:ea typeface="Times New Roman"/>
                          <a:cs typeface="Times New Roman"/>
                        </a:rPr>
                        <a:t>Сенімді</a:t>
                      </a:r>
                      <a:r>
                        <a:rPr lang="ru-RU" sz="1200" i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11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>
                          <a:latin typeface="Times New Roman"/>
                          <a:ea typeface="Times New Roman"/>
                          <a:cs typeface="Times New Roman"/>
                        </a:rPr>
                        <a:t>Сенімсіз</a:t>
                      </a:r>
                      <a:r>
                        <a:rPr lang="ru-RU" sz="1200" i="1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200" b="1" i="1" dirty="0">
                          <a:latin typeface="Times New Roman"/>
                          <a:ea typeface="Times New Roman"/>
                          <a:cs typeface="Times New Roman"/>
                        </a:rPr>
                        <a:t>Керемет</a:t>
                      </a:r>
                      <a:r>
                        <a:rPr lang="kk-KZ" sz="1200" i="1" dirty="0">
                          <a:solidFill>
                            <a:srgbClr val="333333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pic>
        <p:nvPicPr>
          <p:cNvPr id="24579" name="Рисунок 1" descr="см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29058" y="2643182"/>
            <a:ext cx="1571636" cy="1076329"/>
          </a:xfrm>
          <a:prstGeom prst="rect">
            <a:avLst/>
          </a:prstGeom>
          <a:noFill/>
        </p:spPr>
      </p:pic>
      <p:pic>
        <p:nvPicPr>
          <p:cNvPr id="24578" name="Рисунок 2" descr="Без названия (5)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071670" y="2643182"/>
            <a:ext cx="1500198" cy="1143008"/>
          </a:xfrm>
          <a:prstGeom prst="rect">
            <a:avLst/>
          </a:prstGeom>
          <a:noFill/>
        </p:spPr>
      </p:pic>
      <p:pic>
        <p:nvPicPr>
          <p:cNvPr id="24577" name="Рисунок 3" descr="kolobok-tsvet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5857884" y="2643182"/>
            <a:ext cx="1571636" cy="1143008"/>
          </a:xfrm>
          <a:prstGeom prst="rect">
            <a:avLst/>
          </a:prstGeom>
          <a:noFill/>
        </p:spPr>
      </p:pic>
      <p:sp>
        <p:nvSpPr>
          <p:cNvPr id="2049" name="Rectangle 1"/>
          <p:cNvSpPr>
            <a:spLocks noChangeArrowheads="1"/>
          </p:cNvSpPr>
          <p:nvPr/>
        </p:nvSpPr>
        <p:spPr bwMode="auto">
          <a:xfrm>
            <a:off x="3500430" y="285728"/>
            <a:ext cx="2664191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4000" b="1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Рефлексия</a:t>
            </a:r>
            <a:endParaRPr kumimoji="0" lang="kk-KZ" sz="40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Arial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3857620" y="1714488"/>
            <a:ext cx="1616148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C</a:t>
            </a:r>
            <a:r>
              <a:rPr lang="kk-KZ" sz="3200" b="1" dirty="0" smtClean="0">
                <a:solidFill>
                  <a:schemeClr val="accent4"/>
                </a:solidFill>
                <a:latin typeface="Times New Roman" pitchFamily="18" charset="0"/>
                <a:cs typeface="Times New Roman" pitchFamily="18" charset="0"/>
              </a:rPr>
              <a:t>енімді</a:t>
            </a:r>
            <a:endParaRPr lang="ru-RU" sz="3200" dirty="0">
              <a:solidFill>
                <a:schemeClr val="accent4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1500166" y="1714488"/>
            <a:ext cx="235745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3600" b="1" dirty="0" smtClean="0">
                <a:solidFill>
                  <a:srgbClr val="FFC000"/>
                </a:solidFill>
                <a:latin typeface="+mn-lt"/>
              </a:rPr>
              <a:t>Сенімсіз</a:t>
            </a:r>
            <a:endParaRPr lang="ru-RU" sz="3600" dirty="0">
              <a:solidFill>
                <a:srgbClr val="FFC000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5643570" y="1714488"/>
            <a:ext cx="2005677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k-KZ" sz="3200" b="1" dirty="0" smtClean="0">
                <a:solidFill>
                  <a:srgbClr val="FF0000"/>
                </a:solidFill>
                <a:latin typeface="+mn-lt"/>
              </a:rPr>
              <a:t>Керемет</a:t>
            </a:r>
            <a:r>
              <a:rPr lang="kk-KZ" sz="3200" dirty="0" smtClean="0">
                <a:solidFill>
                  <a:srgbClr val="FF0000"/>
                </a:solidFill>
                <a:latin typeface="+mn-lt"/>
              </a:rPr>
              <a:t> </a:t>
            </a:r>
            <a:endParaRPr lang="ru-RU" sz="3200" dirty="0">
              <a:solidFill>
                <a:srgbClr val="FF0000"/>
              </a:solidFill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 smtClean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endParaRPr lang="ru-RU" smtClean="0"/>
          </a:p>
        </p:txBody>
      </p:sp>
      <p:pic>
        <p:nvPicPr>
          <p:cNvPr id="4100" name="Picture 2" descr="Похожее изображение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101" name="Rectangle 3"/>
          <p:cNvSpPr>
            <a:spLocks noChangeArrowheads="1"/>
          </p:cNvSpPr>
          <p:nvPr/>
        </p:nvSpPr>
        <p:spPr bwMode="auto">
          <a:xfrm>
            <a:off x="468313" y="2636838"/>
            <a:ext cx="2519362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Достар , бері келіңдер,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Қолдарыңды беріңдер.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толы шеңберге,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Қуанышпен еніңдер!</a:t>
            </a:r>
          </a:p>
          <a:p>
            <a:pPr eaLnBrk="0" hangingPunct="0"/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Достарым, кең тұрыңдар,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Бақыт сонда ұғыңдар.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Қол ұстасып , күлімдеп</a:t>
            </a:r>
            <a:endParaRPr lang="ru-RU" sz="1600" b="1" i="1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0" hangingPunct="0"/>
            <a:r>
              <a:rPr lang="kk-KZ" sz="1600" b="1" i="1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Шаттық шеңбер құрыңдар</a:t>
            </a:r>
          </a:p>
          <a:p>
            <a:pPr eaLnBrk="0" hangingPunct="0"/>
            <a:endParaRPr lang="kk-KZ">
              <a:solidFill>
                <a:srgbClr val="FF0000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3143240" y="2714620"/>
            <a:ext cx="2736304" cy="1446550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шаттық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44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шеңбер</a:t>
            </a:r>
            <a:endParaRPr lang="ru-RU" sz="4400" b="1" dirty="0">
              <a:ln w="11430"/>
              <a:gradFill>
                <a:gsLst>
                  <a:gs pos="0">
                    <a:schemeClr val="accent2">
                      <a:tint val="70000"/>
                      <a:satMod val="245000"/>
                    </a:schemeClr>
                  </a:gs>
                  <a:gs pos="75000">
                    <a:schemeClr val="accent2">
                      <a:tint val="90000"/>
                      <a:shade val="60000"/>
                      <a:satMod val="240000"/>
                    </a:schemeClr>
                  </a:gs>
                  <a:gs pos="100000">
                    <a:schemeClr val="accent2">
                      <a:tint val="100000"/>
                      <a:shade val="50000"/>
                      <a:satMod val="240000"/>
                    </a:schemeClr>
                  </a:gs>
                </a:gsLst>
                <a:lin ang="5400000"/>
              </a:gradFill>
              <a:effectLst>
                <a:outerShdw blurRad="50800" dist="39000" dir="5460000" algn="tl">
                  <a:srgbClr val="000000">
                    <a:alpha val="38000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103" name="Picture 4" descr="Картинка 130 из 427">
            <a:hlinkClick r:id="rId3"/>
          </p:cNvPr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 rot="-1156544">
            <a:off x="-447668" y="-490572"/>
            <a:ext cx="2200275" cy="2422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-1"/>
            <a:ext cx="9580534" cy="6858001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kk-KZ" dirty="0" smtClean="0"/>
              <a:t> </a:t>
            </a:r>
            <a:endParaRPr lang="ru-RU" dirty="0"/>
          </a:p>
        </p:txBody>
      </p:sp>
      <p:sp>
        <p:nvSpPr>
          <p:cNvPr id="4" name="WordArt 3"/>
          <p:cNvSpPr>
            <a:spLocks noChangeArrowheads="1" noChangeShapeType="1" noTextEdit="1"/>
          </p:cNvSpPr>
          <p:nvPr/>
        </p:nvSpPr>
        <p:spPr bwMode="auto">
          <a:xfrm>
            <a:off x="755650" y="1268760"/>
            <a:ext cx="7488238" cy="4897090"/>
          </a:xfrm>
          <a:prstGeom prst="rect">
            <a:avLst/>
          </a:prstGeom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Front">
                <a:rot lat="20519994" lon="1080000" rev="0"/>
              </a:camera>
              <a:lightRig rig="legacyHarsh2" dir="b"/>
            </a:scene3d>
            <a:sp3d extrusionH="430200" prstMaterial="legacyMatte">
              <a:extrusionClr>
                <a:srgbClr val="FF6600"/>
              </a:extrusionClr>
            </a:sp3d>
          </a:bodyPr>
          <a:lstStyle/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Назар</a:t>
            </a:r>
            <a:r>
              <a:rPr lang="ru-RU" sz="3600" b="1" kern="10" dirty="0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 </a:t>
            </a:r>
          </a:p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аударғандарыңызға</a:t>
            </a:r>
            <a:endParaRPr lang="ru-RU" sz="3600" b="1" kern="10" dirty="0">
              <a:ln w="9525"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  <a:p>
            <a:pPr algn="ctr"/>
            <a:r>
              <a:rPr lang="ru-RU" sz="3600" b="1" kern="10" dirty="0" err="1">
                <a:ln w="9525">
                  <a:round/>
                  <a:headEnd/>
                  <a:tailEnd/>
                </a:ln>
                <a:solidFill>
                  <a:srgbClr val="92D050"/>
                </a:solidFill>
                <a:latin typeface="Times New Roman"/>
                <a:cs typeface="Times New Roman"/>
              </a:rPr>
              <a:t>рахмет</a:t>
            </a:r>
            <a:endParaRPr lang="ru-RU" sz="3600" b="1" kern="10" dirty="0">
              <a:ln w="9525">
                <a:round/>
                <a:headEnd/>
                <a:tailEnd/>
              </a:ln>
              <a:solidFill>
                <a:srgbClr val="92D050"/>
              </a:solidFill>
              <a:latin typeface="Times New Roman"/>
              <a:cs typeface="Times New Roman"/>
            </a:endParaRPr>
          </a:p>
        </p:txBody>
      </p:sp>
      <p:pic>
        <p:nvPicPr>
          <p:cNvPr id="5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67568" y="9983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0" y="10211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6963585" y="2949950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5307795" y="3235701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5593547" y="144975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1" y="1021124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3307530" y="1021123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8" descr="GUVERC~1"/>
          <p:cNvPicPr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9284423">
            <a:off x="6963586" y="4971669"/>
            <a:ext cx="1944687" cy="14366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accel="50000" fill="hold">
                                          <p:stCondLst>
                                            <p:cond delay="10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2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2000"/>
                            </p:stCondLst>
                            <p:childTnLst>
                              <p:par>
                                <p:cTn id="20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1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2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0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2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6000"/>
                            </p:stCondLst>
                            <p:childTnLst>
                              <p:par>
                                <p:cTn id="38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9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20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2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8000"/>
                            </p:stCondLst>
                            <p:childTnLst>
                              <p:par>
                                <p:cTn id="47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2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5" fill="hold">
                            <p:stCondLst>
                              <p:cond delay="10000"/>
                            </p:stCondLst>
                            <p:childTnLst>
                              <p:par>
                                <p:cTn id="56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7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8" dur="2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0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2000"/>
                            </p:stCondLst>
                            <p:childTnLst>
                              <p:par>
                                <p:cTn id="65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3" fill="hold">
                            <p:stCondLst>
                              <p:cond delay="14000"/>
                            </p:stCondLst>
                            <p:childTnLst>
                              <p:par>
                                <p:cTn id="7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5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20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7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0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6000"/>
                            </p:stCondLst>
                            <p:childTnLst>
                              <p:par>
                                <p:cTn id="83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20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357166"/>
            <a:ext cx="9051059" cy="1077218"/>
          </a:xfrm>
          <a:prstGeom prst="rect">
            <a:avLst/>
          </a:prstGeom>
          <a:noFill/>
        </p:spPr>
        <p:txBody>
          <a:bodyPr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“Сәйкесін тап”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200" b="1" spc="50" dirty="0" smtClean="0">
                <a:ln w="11430"/>
                <a:solidFill>
                  <a:srgbClr val="C00000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itchFamily="18" charset="0"/>
              </a:rPr>
              <a:t>Туындыны табу ержелері</a:t>
            </a:r>
            <a:endParaRPr lang="ru-RU" sz="3200" b="1" spc="50" dirty="0">
              <a:ln w="11430"/>
              <a:solidFill>
                <a:srgbClr val="C00000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+mn-lt"/>
            </a:endParaRPr>
          </a:p>
        </p:txBody>
      </p:sp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1571604" y="1857364"/>
          <a:ext cx="5895975" cy="746125"/>
        </p:xfrm>
        <a:graphic>
          <a:graphicData uri="http://schemas.openxmlformats.org/presentationml/2006/ole">
            <p:oleObj spid="_x0000_s2050" name="Формула" r:id="rId3" imgW="1155600" imgH="203040" progId="Equation.3">
              <p:embed/>
            </p:oleObj>
          </a:graphicData>
        </a:graphic>
      </p:graphicFrame>
      <p:graphicFrame>
        <p:nvGraphicFramePr>
          <p:cNvPr id="2" name="Object 4"/>
          <p:cNvGraphicFramePr>
            <a:graphicFrameLocks noChangeAspect="1"/>
          </p:cNvGraphicFramePr>
          <p:nvPr/>
        </p:nvGraphicFramePr>
        <p:xfrm>
          <a:off x="1643063" y="2643188"/>
          <a:ext cx="6350000" cy="746125"/>
        </p:xfrm>
        <a:graphic>
          <a:graphicData uri="http://schemas.openxmlformats.org/presentationml/2006/ole">
            <p:oleObj spid="_x0000_s2051" name="Формула" r:id="rId4" imgW="1244520" imgH="203040" progId="Equation.3">
              <p:embed/>
            </p:oleObj>
          </a:graphicData>
        </a:graphic>
      </p:graphicFrame>
      <p:graphicFrame>
        <p:nvGraphicFramePr>
          <p:cNvPr id="3" name="Object 5"/>
          <p:cNvGraphicFramePr>
            <a:graphicFrameLocks noChangeAspect="1"/>
          </p:cNvGraphicFramePr>
          <p:nvPr/>
        </p:nvGraphicFramePr>
        <p:xfrm>
          <a:off x="1571625" y="3429000"/>
          <a:ext cx="6350000" cy="1863725"/>
        </p:xfrm>
        <a:graphic>
          <a:graphicData uri="http://schemas.openxmlformats.org/presentationml/2006/ole">
            <p:oleObj spid="_x0000_s2052" name="Формула" r:id="rId5" imgW="1244520" imgH="507960" progId="Equation.3">
              <p:embed/>
            </p:oleObj>
          </a:graphicData>
        </a:graphic>
      </p:graphicFrame>
      <p:graphicFrame>
        <p:nvGraphicFramePr>
          <p:cNvPr id="5" name="Object 6"/>
          <p:cNvGraphicFramePr>
            <a:graphicFrameLocks noChangeAspect="1"/>
          </p:cNvGraphicFramePr>
          <p:nvPr/>
        </p:nvGraphicFramePr>
        <p:xfrm>
          <a:off x="1785938" y="5357813"/>
          <a:ext cx="7358062" cy="746125"/>
        </p:xfrm>
        <a:graphic>
          <a:graphicData uri="http://schemas.openxmlformats.org/presentationml/2006/ole">
            <p:oleObj spid="_x0000_s2053" name="Формула" r:id="rId6" imgW="1485720" imgH="203040" progId="Equation.3">
              <p:embed/>
            </p:oleObj>
          </a:graphicData>
        </a:graphic>
      </p:graphicFrame>
      <p:graphicFrame>
        <p:nvGraphicFramePr>
          <p:cNvPr id="7" name="Object 5"/>
          <p:cNvGraphicFramePr>
            <a:graphicFrameLocks noChangeAspect="1"/>
          </p:cNvGraphicFramePr>
          <p:nvPr/>
        </p:nvGraphicFramePr>
        <p:xfrm>
          <a:off x="1571604" y="3429000"/>
          <a:ext cx="6350000" cy="1863725"/>
        </p:xfrm>
        <a:graphic>
          <a:graphicData uri="http://schemas.openxmlformats.org/presentationml/2006/ole">
            <p:oleObj spid="_x0000_s2054" name="Формула" r:id="rId7" imgW="1244520" imgH="507960" progId="Equation.3">
              <p:embed/>
            </p:oleObj>
          </a:graphicData>
        </a:graphic>
      </p:graphicFrame>
      <p:graphicFrame>
        <p:nvGraphicFramePr>
          <p:cNvPr id="8" name="Object 6"/>
          <p:cNvGraphicFramePr>
            <a:graphicFrameLocks noChangeAspect="1"/>
          </p:cNvGraphicFramePr>
          <p:nvPr/>
        </p:nvGraphicFramePr>
        <p:xfrm>
          <a:off x="1785938" y="5357826"/>
          <a:ext cx="7358062" cy="746125"/>
        </p:xfrm>
        <a:graphic>
          <a:graphicData uri="http://schemas.openxmlformats.org/presentationml/2006/ole">
            <p:oleObj spid="_x0000_s2055" name="Формула" r:id="rId8" imgW="1485720" imgH="203040" progId="Equation.3">
              <p:embed/>
            </p:oleObj>
          </a:graphicData>
        </a:graphic>
      </p:graphicFrame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649" name="Picture 2" descr="https://avatanplus.com/files/resources/original/5780a3c480e12155ce7fb7b0.jpg"/>
          <p:cNvPicPr>
            <a:picLocks noChangeAspect="1" noChangeArrowheads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0" y="44339"/>
            <a:ext cx="9180513" cy="68136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Полилиния 35"/>
          <p:cNvSpPr/>
          <p:nvPr/>
        </p:nvSpPr>
        <p:spPr>
          <a:xfrm>
            <a:off x="0" y="-285776"/>
            <a:ext cx="3200435" cy="1857388"/>
          </a:xfrm>
          <a:custGeom>
            <a:avLst/>
            <a:gdLst>
              <a:gd name="connsiteX0" fmla="*/ 10800 w 21600"/>
              <a:gd name="connsiteY0" fmla="*/ 5800 h 21600"/>
              <a:gd name="connsiteX1" fmla="*/ 14522 w 21600"/>
              <a:gd name="connsiteY1" fmla="*/ 0 h 21600"/>
              <a:gd name="connsiteX2" fmla="*/ 14155 w 21600"/>
              <a:gd name="connsiteY2" fmla="*/ 5325 h 21600"/>
              <a:gd name="connsiteX3" fmla="*/ 18380 w 21600"/>
              <a:gd name="connsiteY3" fmla="*/ 4457 h 21600"/>
              <a:gd name="connsiteX4" fmla="*/ 16702 w 21600"/>
              <a:gd name="connsiteY4" fmla="*/ 7315 h 21600"/>
              <a:gd name="connsiteX5" fmla="*/ 21097 w 21600"/>
              <a:gd name="connsiteY5" fmla="*/ 8137 h 21600"/>
              <a:gd name="connsiteX6" fmla="*/ 17607 w 21600"/>
              <a:gd name="connsiteY6" fmla="*/ 10475 h 21600"/>
              <a:gd name="connsiteX7" fmla="*/ 21600 w 21600"/>
              <a:gd name="connsiteY7" fmla="*/ 13290 h 21600"/>
              <a:gd name="connsiteX8" fmla="*/ 16837 w 21600"/>
              <a:gd name="connsiteY8" fmla="*/ 12942 h 21600"/>
              <a:gd name="connsiteX9" fmla="*/ 18145 w 21600"/>
              <a:gd name="connsiteY9" fmla="*/ 18095 h 21600"/>
              <a:gd name="connsiteX10" fmla="*/ 14020 w 21600"/>
              <a:gd name="connsiteY10" fmla="*/ 14457 h 21600"/>
              <a:gd name="connsiteX11" fmla="*/ 13247 w 21600"/>
              <a:gd name="connsiteY11" fmla="*/ 19737 h 21600"/>
              <a:gd name="connsiteX12" fmla="*/ 10532 w 21600"/>
              <a:gd name="connsiteY12" fmla="*/ 14935 h 21600"/>
              <a:gd name="connsiteX13" fmla="*/ 8485 w 21600"/>
              <a:gd name="connsiteY13" fmla="*/ 21600 h 21600"/>
              <a:gd name="connsiteX14" fmla="*/ 7715 w 21600"/>
              <a:gd name="connsiteY14" fmla="*/ 15627 h 21600"/>
              <a:gd name="connsiteX15" fmla="*/ 4762 w 21600"/>
              <a:gd name="connsiteY15" fmla="*/ 17617 h 21600"/>
              <a:gd name="connsiteX16" fmla="*/ 5667 w 21600"/>
              <a:gd name="connsiteY16" fmla="*/ 13937 h 21600"/>
              <a:gd name="connsiteX17" fmla="*/ 135 w 21600"/>
              <a:gd name="connsiteY17" fmla="*/ 14587 h 21600"/>
              <a:gd name="connsiteX18" fmla="*/ 3722 w 21600"/>
              <a:gd name="connsiteY18" fmla="*/ 11775 h 21600"/>
              <a:gd name="connsiteX19" fmla="*/ 0 w 21600"/>
              <a:gd name="connsiteY19" fmla="*/ 8615 h 21600"/>
              <a:gd name="connsiteX20" fmla="*/ 4627 w 21600"/>
              <a:gd name="connsiteY20" fmla="*/ 7617 h 21600"/>
              <a:gd name="connsiteX21" fmla="*/ 370 w 21600"/>
              <a:gd name="connsiteY21" fmla="*/ 2295 h 21600"/>
              <a:gd name="connsiteX22" fmla="*/ 7312 w 21600"/>
              <a:gd name="connsiteY22" fmla="*/ 6320 h 21600"/>
              <a:gd name="connsiteX23" fmla="*/ 8352 w 21600"/>
              <a:gd name="connsiteY23" fmla="*/ 2295 h 21600"/>
              <a:gd name="connsiteX24" fmla="*/ 10800 w 21600"/>
              <a:gd name="connsiteY24" fmla="*/ 5800 h 216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</a:cxnLst>
            <a:rect l="l" t="t" r="r" b="b"/>
            <a:pathLst>
              <a:path w="21600" h="21600">
                <a:moveTo>
                  <a:pt x="10800" y="5800"/>
                </a:moveTo>
                <a:lnTo>
                  <a:pt x="14522" y="0"/>
                </a:lnTo>
                <a:cubicBezTo>
                  <a:pt x="14400" y="1775"/>
                  <a:pt x="14277" y="3550"/>
                  <a:pt x="14155" y="5325"/>
                </a:cubicBezTo>
                <a:lnTo>
                  <a:pt x="18380" y="4457"/>
                </a:lnTo>
                <a:lnTo>
                  <a:pt x="16702" y="7315"/>
                </a:lnTo>
                <a:lnTo>
                  <a:pt x="21097" y="8137"/>
                </a:lnTo>
                <a:lnTo>
                  <a:pt x="17607" y="10475"/>
                </a:lnTo>
                <a:lnTo>
                  <a:pt x="21600" y="13290"/>
                </a:lnTo>
                <a:lnTo>
                  <a:pt x="16837" y="12942"/>
                </a:lnTo>
                <a:lnTo>
                  <a:pt x="18145" y="18095"/>
                </a:lnTo>
                <a:lnTo>
                  <a:pt x="14020" y="14457"/>
                </a:lnTo>
                <a:lnTo>
                  <a:pt x="13247" y="19737"/>
                </a:lnTo>
                <a:lnTo>
                  <a:pt x="10532" y="14935"/>
                </a:lnTo>
                <a:lnTo>
                  <a:pt x="8485" y="21600"/>
                </a:lnTo>
                <a:cubicBezTo>
                  <a:pt x="8228" y="19609"/>
                  <a:pt x="7972" y="17618"/>
                  <a:pt x="7715" y="15627"/>
                </a:cubicBezTo>
                <a:lnTo>
                  <a:pt x="4762" y="17617"/>
                </a:lnTo>
                <a:lnTo>
                  <a:pt x="5667" y="13937"/>
                </a:lnTo>
                <a:lnTo>
                  <a:pt x="135" y="14587"/>
                </a:lnTo>
                <a:lnTo>
                  <a:pt x="3722" y="11775"/>
                </a:lnTo>
                <a:lnTo>
                  <a:pt x="0" y="8615"/>
                </a:lnTo>
                <a:lnTo>
                  <a:pt x="4627" y="7617"/>
                </a:lnTo>
                <a:lnTo>
                  <a:pt x="370" y="2295"/>
                </a:lnTo>
                <a:lnTo>
                  <a:pt x="7312" y="6320"/>
                </a:lnTo>
                <a:lnTo>
                  <a:pt x="8352" y="2295"/>
                </a:lnTo>
                <a:lnTo>
                  <a:pt x="10800" y="5800"/>
                </a:lnTo>
                <a:close/>
              </a:path>
            </a:pathLst>
          </a:custGeom>
          <a:solidFill>
            <a:srgbClr val="FFFF99"/>
          </a:solidFill>
          <a:ln>
            <a:solidFill>
              <a:srgbClr val="002060"/>
            </a:solidFill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hueOff val="0"/>
              <a:satOff val="0"/>
              <a:lumOff val="0"/>
              <a:alphaOff val="0"/>
            </a:schemeClr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lIns="602347" tIns="606103" rIns="632940" bIns="726399" spcCol="1270" anchor="ctr"/>
          <a:lstStyle/>
          <a:p>
            <a:pPr algn="ctr" defTabSz="933450" fontAlgn="auto">
              <a:lnSpc>
                <a:spcPct val="90000"/>
              </a:lnSpc>
              <a:spcAft>
                <a:spcPct val="35000"/>
              </a:spcAft>
              <a:defRPr/>
            </a:pPr>
            <a:r>
              <a:rPr lang="kk-KZ" sz="1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Осы сабақта қол жеткізілетін оқу мақсаттары </a:t>
            </a:r>
            <a:endParaRPr lang="ru-RU" sz="1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9" name="Загнутый угол 38"/>
          <p:cNvSpPr/>
          <p:nvPr/>
        </p:nvSpPr>
        <p:spPr>
          <a:xfrm rot="16200000">
            <a:off x="5250661" y="-1893131"/>
            <a:ext cx="1214446" cy="5572164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ea typeface="Calibri"/>
                <a:cs typeface="Times New Roman" pitchFamily="18" charset="0"/>
              </a:rPr>
              <a:t>Сабақтың тақырыбы:  “Туындыны табу ережелеріне</a:t>
            </a:r>
            <a:r>
              <a:rPr lang="kk-KZ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есептер шығару”</a:t>
            </a:r>
            <a:endParaRPr lang="ru-RU" b="1" dirty="0">
              <a:solidFill>
                <a:schemeClr val="tx1"/>
              </a:solidFill>
              <a:latin typeface="Times New Roman" pitchFamily="18" charset="0"/>
              <a:ea typeface="Calibri"/>
              <a:cs typeface="Times New Roman" pitchFamily="18" charset="0"/>
            </a:endParaRPr>
          </a:p>
        </p:txBody>
      </p:sp>
      <p:sp>
        <p:nvSpPr>
          <p:cNvPr id="40" name="Загнутый угол 39"/>
          <p:cNvSpPr/>
          <p:nvPr/>
        </p:nvSpPr>
        <p:spPr>
          <a:xfrm rot="10800000">
            <a:off x="3143240" y="2500306"/>
            <a:ext cx="2500330" cy="3786190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1400" b="1" dirty="0" smtClean="0">
                <a:solidFill>
                  <a:schemeClr val="bg1"/>
                </a:solidFill>
                <a:ea typeface="Calibri"/>
                <a:cs typeface="Aharoni" pitchFamily="2" charset="-79"/>
              </a:rPr>
              <a:t>-</a:t>
            </a:r>
            <a:endParaRPr lang="ru-RU" sz="1400" b="1" dirty="0">
              <a:solidFill>
                <a:schemeClr val="bg1"/>
              </a:solidFill>
              <a:ea typeface="Calibri"/>
              <a:cs typeface="Aharoni" pitchFamily="2" charset="-79"/>
            </a:endParaRPr>
          </a:p>
        </p:txBody>
      </p:sp>
      <p:sp>
        <p:nvSpPr>
          <p:cNvPr id="41" name="Загнутый угол 40"/>
          <p:cNvSpPr/>
          <p:nvPr/>
        </p:nvSpPr>
        <p:spPr>
          <a:xfrm rot="16200000">
            <a:off x="-392945" y="3107533"/>
            <a:ext cx="3929067" cy="2571737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algn="just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300" b="1" dirty="0">
              <a:solidFill>
                <a:prstClr val="black"/>
              </a:solidFill>
              <a:ea typeface="Calibri"/>
              <a:cs typeface="Times New Roman"/>
            </a:endParaRPr>
          </a:p>
        </p:txBody>
      </p:sp>
      <p:sp>
        <p:nvSpPr>
          <p:cNvPr id="15" name="Загнутый угол 14"/>
          <p:cNvSpPr/>
          <p:nvPr/>
        </p:nvSpPr>
        <p:spPr>
          <a:xfrm rot="16200000">
            <a:off x="5607851" y="3178967"/>
            <a:ext cx="3429024" cy="2786082"/>
          </a:xfrm>
          <a:prstGeom prst="foldedCorner">
            <a:avLst/>
          </a:prstGeom>
          <a:ln>
            <a:solidFill>
              <a:srgbClr val="00B050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vert" anchor="ctr"/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b="1" dirty="0">
              <a:solidFill>
                <a:prstClr val="black"/>
              </a:solidFill>
              <a:ea typeface="Calibri"/>
              <a:cs typeface="Aharoni" pitchFamily="2" charset="-79"/>
            </a:endParaRPr>
          </a:p>
        </p:txBody>
      </p:sp>
      <p:sp>
        <p:nvSpPr>
          <p:cNvPr id="27655" name="Прямоугольник 6"/>
          <p:cNvSpPr>
            <a:spLocks noChangeArrowheads="1"/>
          </p:cNvSpPr>
          <p:nvPr/>
        </p:nvSpPr>
        <p:spPr bwMode="auto">
          <a:xfrm>
            <a:off x="0" y="1857364"/>
            <a:ext cx="2226956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Сабақтың мақсаты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6" name="Прямоугольник 7"/>
          <p:cNvSpPr>
            <a:spLocks noChangeArrowheads="1"/>
          </p:cNvSpPr>
          <p:nvPr/>
        </p:nvSpPr>
        <p:spPr bwMode="auto">
          <a:xfrm>
            <a:off x="2786050" y="2071678"/>
            <a:ext cx="2192349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Бағалау критерийі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7657" name="Прямоугольник 8"/>
          <p:cNvSpPr>
            <a:spLocks noChangeArrowheads="1"/>
          </p:cNvSpPr>
          <p:nvPr/>
        </p:nvSpPr>
        <p:spPr bwMode="auto">
          <a:xfrm>
            <a:off x="6215074" y="2214554"/>
            <a:ext cx="1637050" cy="3416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b="1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Тілдік мақсат</a:t>
            </a:r>
            <a:endParaRPr lang="ru-RU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285720" y="1841242"/>
            <a:ext cx="2643206" cy="50167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 Барлық оқушылар:</a:t>
            </a:r>
          </a:p>
          <a:p>
            <a:r>
              <a:rPr lang="kk-KZ" sz="1600" i="1" dirty="0" smtClean="0">
                <a:latin typeface="Times New Roman" pitchFamily="18" charset="0"/>
                <a:cs typeface="Times New Roman" pitchFamily="18" charset="0"/>
              </a:rPr>
              <a:t>Туындының анықтамасын және </a:t>
            </a:r>
          </a:p>
          <a:p>
            <a:r>
              <a:rPr lang="kk-KZ" sz="1600" i="1" dirty="0" smtClean="0">
                <a:latin typeface="Times New Roman" pitchFamily="18" charset="0"/>
                <a:cs typeface="Times New Roman" pitchFamily="18" charset="0"/>
              </a:rPr>
              <a:t>туындыны табу</a:t>
            </a:r>
          </a:p>
          <a:p>
            <a:r>
              <a:rPr lang="kk-KZ" sz="1600" i="1" dirty="0" smtClean="0">
                <a:latin typeface="Times New Roman" pitchFamily="18" charset="0"/>
                <a:cs typeface="Times New Roman" pitchFamily="18" charset="0"/>
              </a:rPr>
              <a:t> ережелерін біледі.</a:t>
            </a:r>
          </a:p>
          <a:p>
            <a:pPr lvl="0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Басым көпшілігі: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i="1" dirty="0" smtClean="0">
                <a:latin typeface="Times New Roman" pitchFamily="18" charset="0"/>
                <a:cs typeface="Times New Roman" pitchFamily="18" charset="0"/>
              </a:rPr>
              <a:t> Туындыны табу ережелерен есеп шығарғанда қолданады;</a:t>
            </a:r>
          </a:p>
          <a:p>
            <a:pPr lvl="0"/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Times New Roman" pitchFamily="18" charset="0"/>
                <a:cs typeface="Times New Roman" pitchFamily="18" charset="0"/>
              </a:rPr>
              <a:t>Кейбір оқушылар:</a:t>
            </a:r>
            <a:endParaRPr lang="ru-RU" sz="1600" b="1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sz="1600" i="1" dirty="0" smtClean="0">
                <a:latin typeface="Times New Roman" pitchFamily="18" charset="0"/>
                <a:cs typeface="Times New Roman" pitchFamily="18" charset="0"/>
              </a:rPr>
              <a:t>Қиынырақ есептерді шығарады </a:t>
            </a:r>
            <a:endParaRPr lang="ru-RU" sz="1600" i="1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600" b="1" dirty="0" smtClean="0">
                <a:latin typeface="+mn-lt"/>
              </a:rPr>
              <a:t> </a:t>
            </a:r>
            <a:endParaRPr lang="ru-RU" sz="1600" b="1" dirty="0" smtClean="0">
              <a:latin typeface="+mn-lt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172" name="Rectangle 4"/>
          <p:cNvSpPr>
            <a:spLocks noChangeArrowheads="1"/>
          </p:cNvSpPr>
          <p:nvPr/>
        </p:nvSpPr>
        <p:spPr bwMode="auto">
          <a:xfrm>
            <a:off x="2571736" y="4143380"/>
            <a:ext cx="2571768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sz="1600" dirty="0" smtClean="0">
                <a:solidFill>
                  <a:schemeClr val="bg1"/>
                </a:solidFill>
                <a:latin typeface="+mn-lt"/>
                <a:cs typeface="Arial" pitchFamily="34" charset="0"/>
              </a:rPr>
              <a:t>   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+mn-lt"/>
                <a:cs typeface="Arial" pitchFamily="34" charset="0"/>
              </a:rPr>
              <a:t> </a:t>
            </a:r>
          </a:p>
        </p:txBody>
      </p:sp>
      <p:sp>
        <p:nvSpPr>
          <p:cNvPr id="7173" name="Rectangle 5"/>
          <p:cNvSpPr>
            <a:spLocks noChangeArrowheads="1"/>
          </p:cNvSpPr>
          <p:nvPr/>
        </p:nvSpPr>
        <p:spPr bwMode="auto">
          <a:xfrm>
            <a:off x="5643570" y="3071810"/>
            <a:ext cx="3071834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 sz="1600" dirty="0" smtClean="0">
              <a:solidFill>
                <a:schemeClr val="bg1"/>
              </a:solidFill>
              <a:latin typeface="+mn-lt"/>
            </a:endParaRPr>
          </a:p>
          <a:p>
            <a:pPr lvl="0" eaLnBrk="0" hangingPunct="0"/>
            <a:endParaRPr lang="ru-RU" sz="14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endParaRPr lang="ru-RU" sz="1400" dirty="0" smtClean="0">
              <a:solidFill>
                <a:schemeClr val="bg1"/>
              </a:solidFill>
              <a:latin typeface="+mn-lt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292350" algn="r"/>
              </a:tabLst>
            </a:pP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</p:txBody>
      </p:sp>
      <p:sp>
        <p:nvSpPr>
          <p:cNvPr id="9221" name="Rectangle 5"/>
          <p:cNvSpPr>
            <a:spLocks noChangeArrowheads="1"/>
          </p:cNvSpPr>
          <p:nvPr/>
        </p:nvSpPr>
        <p:spPr bwMode="auto">
          <a:xfrm>
            <a:off x="2500298" y="2571744"/>
            <a:ext cx="2857520" cy="27699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</a:t>
            </a:r>
            <a:endParaRPr kumimoji="0" lang="ru-RU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0" i="0" u="none" strike="noStrike" cap="none" normalizeH="0" baseline="0" dirty="0" smtClean="0">
                <a:ln>
                  <a:noFill/>
                </a:ln>
                <a:solidFill>
                  <a:schemeClr val="bg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</a:t>
            </a:r>
            <a:endParaRPr kumimoji="0" lang="ru-RU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1600" dirty="0" smtClean="0">
              <a:solidFill>
                <a:schemeClr val="bg1"/>
              </a:solidFill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16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+mn-lt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kk-KZ" sz="800" dirty="0" smtClean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kk-KZ" sz="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bg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3143240" y="2928934"/>
            <a:ext cx="2428892" cy="329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Туындының анықтамасын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 біледі;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Туындыны табу ережелерін есеп шығарғанда тиімді қолдана алады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Arial" pitchFamily="34" charset="0"/>
                <a:ea typeface="Times New Roman" pitchFamily="18" charset="0"/>
                <a:cs typeface="Times New Roman" pitchFamily="18" charset="0"/>
              </a:rPr>
              <a:t>;</a:t>
            </a:r>
            <a:endParaRPr kumimoji="0" lang="ru-RU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</a:t>
            </a:r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Тундының </a:t>
            </a: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ережелерін қолдана  отырып әр түрлі деңгейдегі есептерді шығарады ;</a:t>
            </a:r>
            <a:endParaRPr kumimoji="0" lang="kk-KZ" sz="1600" b="0" i="0" u="none" strike="noStrike" cap="none" normalizeH="0" baseline="0" dirty="0" smtClean="0">
              <a:ln>
                <a:noFill/>
              </a:ln>
              <a:effectLst/>
              <a:latin typeface="Arial" pitchFamily="34" charset="0"/>
              <a:ea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- </a:t>
            </a:r>
            <a:r>
              <a:rPr lang="kk-KZ" sz="16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Туынды берілген,функцияны таба алады.</a:t>
            </a:r>
            <a:r>
              <a:rPr kumimoji="0" lang="ru-RU" sz="1600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5929322" y="2928934"/>
          <a:ext cx="2690842" cy="3357586"/>
        </p:xfrm>
        <a:graphic>
          <a:graphicData uri="http://schemas.openxmlformats.org/drawingml/2006/table">
            <a:tbl>
              <a:tblPr/>
              <a:tblGrid>
                <a:gridCol w="2690842"/>
              </a:tblGrid>
              <a:tr h="3357586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24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ru-RU" sz="24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Туындының</a:t>
                      </a:r>
                      <a:r>
                        <a:rPr lang="kk-KZ" sz="16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анықтамаларын </a:t>
                      </a: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айтады; </a:t>
                      </a:r>
                      <a:endParaRPr lang="kk-KZ" sz="1600" dirty="0" smtClean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-Туындыны табу ережелерін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  <a:buFontTx/>
                        <a:buChar char="-"/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тұжырымдайды:;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kk-KZ" sz="1600" b="1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Пәнге қатысты лексика мен терминология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туынды;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</a:t>
                      </a: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өсімше;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 Қосындының туындысы ;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-көбейтудің туындысы ;</a:t>
                      </a: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-бөлудің туындысы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600" dirty="0">
                          <a:solidFill>
                            <a:schemeClr val="tx1"/>
                          </a:solidFill>
                          <a:latin typeface="Times New Roman" pitchFamily="18" charset="0"/>
                          <a:ea typeface="Times New Roman"/>
                          <a:cs typeface="Times New Roman" pitchFamily="18" charset="0"/>
                        </a:rPr>
                        <a:t> </a:t>
                      </a:r>
                      <a:endParaRPr lang="ru-RU" sz="1600" dirty="0">
                        <a:solidFill>
                          <a:schemeClr val="tx1"/>
                        </a:solidFill>
                        <a:latin typeface="Times New Roman" pitchFamily="18" charset="0"/>
                        <a:ea typeface="Times New Roman"/>
                        <a:cs typeface="Times New Roman" pitchFamily="18" charset="0"/>
                      </a:endParaRPr>
                    </a:p>
                  </a:txBody>
                  <a:tcPr marL="64698" marR="64698" marT="0" marB="0">
                    <a:lnL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2976A4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3" name="Скругленный прямоугольник 22"/>
          <p:cNvSpPr/>
          <p:nvPr/>
        </p:nvSpPr>
        <p:spPr>
          <a:xfrm>
            <a:off x="4071934" y="1643050"/>
            <a:ext cx="2000264" cy="2143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2000" dirty="0" smtClean="0">
                <a:solidFill>
                  <a:schemeClr val="bg1"/>
                </a:solidFill>
              </a:rPr>
              <a:t>Оқушылар:</a:t>
            </a:r>
            <a:endParaRPr lang="ru-RU" sz="2000" dirty="0">
              <a:solidFill>
                <a:schemeClr val="bg1"/>
              </a:solidFill>
            </a:endParaRPr>
          </a:p>
        </p:txBody>
      </p:sp>
      <p:cxnSp>
        <p:nvCxnSpPr>
          <p:cNvPr id="28" name="Прямая со стрелкой 27"/>
          <p:cNvCxnSpPr/>
          <p:nvPr/>
        </p:nvCxnSpPr>
        <p:spPr>
          <a:xfrm rot="16200000" flipH="1">
            <a:off x="5929322" y="1857364"/>
            <a:ext cx="357190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rot="10800000" flipV="1">
            <a:off x="4929190" y="1929596"/>
            <a:ext cx="429422" cy="284958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Прямая со стрелкой 34"/>
          <p:cNvCxnSpPr/>
          <p:nvPr/>
        </p:nvCxnSpPr>
        <p:spPr>
          <a:xfrm rot="10800000" flipV="1">
            <a:off x="2357422" y="1714488"/>
            <a:ext cx="1571636" cy="35719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21" name="Picture 2"/>
          <p:cNvPicPr>
            <a:picLocks noChangeAspect="1" noChangeArrowheads="1"/>
          </p:cNvPicPr>
          <p:nvPr/>
        </p:nvPicPr>
        <p:blipFill>
          <a:blip r:embed="rId3"/>
          <a:stretch>
            <a:fillRect/>
          </a:stretch>
        </p:blipFill>
        <p:spPr bwMode="auto">
          <a:xfrm>
            <a:off x="0" y="85577"/>
            <a:ext cx="9124950" cy="6772423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</p:spPr>
      </p:pic>
      <p:grpSp>
        <p:nvGrpSpPr>
          <p:cNvPr id="2" name="Группа 5"/>
          <p:cNvGrpSpPr/>
          <p:nvPr/>
        </p:nvGrpSpPr>
        <p:grpSpPr>
          <a:xfrm>
            <a:off x="857224" y="0"/>
            <a:ext cx="7143800" cy="1357322"/>
            <a:chOff x="995125" y="307477"/>
            <a:chExt cx="6479614" cy="1428760"/>
          </a:xfrm>
          <a:solidFill>
            <a:srgbClr val="FFFF99"/>
          </a:solidFill>
        </p:grpSpPr>
        <p:sp>
          <p:nvSpPr>
            <p:cNvPr id="7" name="Овал 6"/>
            <p:cNvSpPr/>
            <p:nvPr/>
          </p:nvSpPr>
          <p:spPr>
            <a:xfrm>
              <a:off x="995125" y="307477"/>
              <a:ext cx="6479614" cy="1428760"/>
            </a:xfrm>
            <a:prstGeom prst="ellipse">
              <a:avLst/>
            </a:prstGeom>
            <a:grpFill/>
          </p:spPr>
          <p:style>
            <a:lnRef idx="1">
              <a:schemeClr val="accent1"/>
            </a:lnRef>
            <a:fillRef idx="2">
              <a:schemeClr val="accent1"/>
            </a:fillRef>
            <a:effectRef idx="1">
              <a:schemeClr val="accent1"/>
            </a:effectRef>
            <a:fontRef idx="minor">
              <a:schemeClr val="dk1"/>
            </a:fontRef>
          </p:style>
        </p:sp>
        <p:sp>
          <p:nvSpPr>
            <p:cNvPr id="8" name="Овал 4"/>
            <p:cNvSpPr/>
            <p:nvPr/>
          </p:nvSpPr>
          <p:spPr>
            <a:xfrm>
              <a:off x="2497113" y="554282"/>
              <a:ext cx="4123601" cy="952821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lIns="50800" tIns="50800" rIns="50800" bIns="50800" spcCol="1270" anchor="ctr"/>
            <a:lstStyle/>
            <a:p>
              <a:pPr algn="ctr" defTabSz="1778000" fontAlgn="auto">
                <a:lnSpc>
                  <a:spcPct val="90000"/>
                </a:lnSpc>
                <a:spcAft>
                  <a:spcPct val="35000"/>
                </a:spcAft>
                <a:defRPr/>
              </a:pPr>
              <a:endParaRPr lang="ru-RU" sz="1050" dirty="0"/>
            </a:p>
          </p:txBody>
        </p:sp>
      </p:grpSp>
      <p:sp>
        <p:nvSpPr>
          <p:cNvPr id="30723" name="Прямоугольник 8"/>
          <p:cNvSpPr>
            <a:spLocks noChangeArrowheads="1"/>
          </p:cNvSpPr>
          <p:nvPr/>
        </p:nvSpPr>
        <p:spPr bwMode="auto">
          <a:xfrm>
            <a:off x="2071688" y="428625"/>
            <a:ext cx="492918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32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ru-RU" sz="32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0" name="Схема 9"/>
          <p:cNvGraphicFramePr/>
          <p:nvPr/>
        </p:nvGraphicFramePr>
        <p:xfrm>
          <a:off x="14859072" y="-2032000"/>
          <a:ext cx="142876" cy="4603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sp>
        <p:nvSpPr>
          <p:cNvPr id="9" name="Прямоугольник 8"/>
          <p:cNvSpPr/>
          <p:nvPr/>
        </p:nvSpPr>
        <p:spPr>
          <a:xfrm>
            <a:off x="2500298" y="285728"/>
            <a:ext cx="376096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Ойлау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дағдыларының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b="1" dirty="0" err="1" smtClean="0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en-GB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3143240" y="714356"/>
            <a:ext cx="450059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Білу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en-GB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GB" dirty="0" err="1" smtClean="0">
                <a:latin typeface="Times New Roman" pitchFamily="18" charset="0"/>
                <a:cs typeface="Times New Roman" pitchFamily="18" charset="0"/>
              </a:rPr>
              <a:t>түсіну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,қолдану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1928794" y="1428736"/>
            <a:ext cx="4857784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96863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err="1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Құндылықтарға </a:t>
            </a:r>
            <a:r>
              <a:rPr kumimoji="0" lang="ru-RU" b="1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баулу: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296863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928794" y="1785927"/>
            <a:ext cx="6000792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т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оптық  жұмыстар кезінде бір-бірінің жауабын мұқият тыңдап, айтылған пікірлерге құрмет көрсету, жігерлілікке, экономикадағы заманауи инновациялар және еңбек нарығындағы өзгерістерді шешудің жаңа тәсілдерін табу үшін білімі мен тәжірибесін жинақтау.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Пәнаралық байланыс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: физика</a:t>
            </a: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Тақырып бойынша алдыңғы білім:</a:t>
            </a: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b="1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3" name="Прямоугольник 12"/>
          <p:cNvSpPr/>
          <p:nvPr/>
        </p:nvSpPr>
        <p:spPr>
          <a:xfrm flipH="1">
            <a:off x="13787501" y="3714752"/>
            <a:ext cx="45719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kk-KZ" sz="1400" dirty="0" smtClean="0">
              <a:solidFill>
                <a:schemeClr val="bg1"/>
              </a:solidFill>
              <a:latin typeface="+mn-lt"/>
            </a:endParaRPr>
          </a:p>
          <a:p>
            <a:endParaRPr lang="ru-RU" sz="1400" dirty="0">
              <a:solidFill>
                <a:schemeClr val="bg1"/>
              </a:solidFill>
              <a:latin typeface="+mn-lt"/>
            </a:endParaRPr>
          </a:p>
        </p:txBody>
      </p:sp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2143108" y="4572008"/>
            <a:ext cx="2768065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Туындының анықтамасы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 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dirty="0" smtClean="0"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Теңдеуді шешу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;</a:t>
            </a:r>
            <a:endParaRPr kumimoji="0" lang="kk-KZ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Теңсіздікті шешу</a:t>
            </a:r>
            <a:r>
              <a:rPr kumimoji="0" lang="kk-KZ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.</a:t>
            </a:r>
            <a:r>
              <a:rPr kumimoji="0" lang="ru-RU" b="0" i="0" u="none" strike="noStrike" cap="none" normalizeH="0" baseline="0" dirty="0" smtClean="0">
                <a:ln>
                  <a:noFill/>
                </a:ln>
                <a:effectLst/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Функцияның мәнін табу</a:t>
            </a:r>
            <a:endParaRPr kumimoji="0" lang="ru-RU" b="0" i="0" u="none" strike="noStrike" cap="none" normalizeH="0" baseline="0" dirty="0" smtClean="0">
              <a:ln>
                <a:noFill/>
              </a:ln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214282" y="642918"/>
            <a:ext cx="8472518" cy="5786478"/>
          </a:xfrm>
        </p:spPr>
        <p:txBody>
          <a:bodyPr>
            <a:normAutofit/>
          </a:bodyPr>
          <a:lstStyle/>
          <a:p>
            <a:endParaRPr lang="kk-KZ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7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kk-KZ" sz="170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smtClean="0">
                <a:latin typeface="Times New Roman" pitchFamily="18" charset="0"/>
                <a:cs typeface="Times New Roman" pitchFamily="18" charset="0"/>
              </a:rPr>
              <a:t>Бағалау </a:t>
            </a:r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парағы: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Әр дұрыс жауапқа 1 балл беріледі. Егер ол топтық жұмыс болса, онда сол топтағы барлық оқушыға 1 балдан беріледі.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20- 23 балл---«5»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16-19 балл----«4»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8-16 балл-----«3»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700" dirty="0" smtClean="0">
                <a:latin typeface="Times New Roman" pitchFamily="18" charset="0"/>
                <a:cs typeface="Times New Roman" pitchFamily="18" charset="0"/>
              </a:rPr>
              <a:t>1-7балл--------«2»---- қойылмайды,қосымша жұмыс жүргізу</a:t>
            </a:r>
            <a:endParaRPr lang="ru-RU" sz="17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/>
              <a:t> </a:t>
            </a:r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417638"/>
          </a:xfrm>
        </p:spPr>
        <p:txBody>
          <a:bodyPr>
            <a:normAutofit fontScale="90000"/>
          </a:bodyPr>
          <a:lstStyle/>
          <a:p>
            <a:pPr algn="ctr" defTabSz="933450">
              <a:lnSpc>
                <a:spcPct val="90000"/>
              </a:lnSpc>
              <a:spcAft>
                <a:spcPct val="35000"/>
              </a:spcAft>
            </a:pP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20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Танымның үш жолы бар:</a:t>
            </a:r>
            <a:b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 оңайы еліктеу</a:t>
            </a:r>
            <a:b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 ащысы-тәжірибе</a:t>
            </a:r>
            <a:b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ең мәртебелісі-ойлау</a:t>
            </a:r>
            <a:b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 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Кун Фу Сызы (Конфуций</a:t>
            </a:r>
            <a:r>
              <a:rPr lang="kk-KZ" sz="18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)</a:t>
            </a: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kk-KZ" sz="1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Бағалау парағы:</a:t>
            </a:r>
            <a:endParaRPr lang="ru-RU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/>
        </p:nvGraphicFramePr>
        <p:xfrm>
          <a:off x="928662" y="4500570"/>
          <a:ext cx="7072362" cy="1571638"/>
        </p:xfrm>
        <a:graphic>
          <a:graphicData uri="http://schemas.openxmlformats.org/drawingml/2006/table">
            <a:tbl>
              <a:tblPr/>
              <a:tblGrid>
                <a:gridCol w="336514"/>
                <a:gridCol w="1542820"/>
                <a:gridCol w="804436"/>
                <a:gridCol w="790530"/>
                <a:gridCol w="784969"/>
                <a:gridCol w="999810"/>
                <a:gridCol w="759938"/>
                <a:gridCol w="616711"/>
                <a:gridCol w="436634"/>
              </a:tblGrid>
              <a:tr h="449038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№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Аты - жөні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Сәйкесін тап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Ауызша есептеу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Миға шабуыл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Деңгейлік тапсырмалар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Жедел тест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Жалпы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балл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000">
                          <a:latin typeface="Times New Roman"/>
                          <a:ea typeface="Times New Roman"/>
                          <a:cs typeface="Times New Roman"/>
                        </a:rPr>
                        <a:t>Баға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24520"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r>
                        <a:rPr lang="kk-KZ" sz="1300"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000">
                        <a:latin typeface="Arial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ts val="1300"/>
                        </a:lnSpc>
                        <a:spcAft>
                          <a:spcPts val="0"/>
                        </a:spcAft>
                      </a:pPr>
                      <a:endParaRPr lang="kk-KZ" sz="13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4724" marR="64724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Таблица 4"/>
          <p:cNvGraphicFramePr>
            <a:graphicFrameLocks noGrp="1"/>
          </p:cNvGraphicFramePr>
          <p:nvPr/>
        </p:nvGraphicFramePr>
        <p:xfrm>
          <a:off x="214311" y="1143000"/>
          <a:ext cx="7715274" cy="5429286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3857637"/>
                <a:gridCol w="3857637"/>
              </a:tblGrid>
              <a:tr h="45595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59874">
                <a:tc>
                  <a:txBody>
                    <a:bodyPr/>
                    <a:lstStyle/>
                    <a:p>
                      <a:pPr algn="ctr"/>
                      <a:r>
                        <a:rPr lang="ru-RU" sz="3600" dirty="0" smtClean="0"/>
                        <a:t>С</a:t>
                      </a:r>
                      <a:r>
                        <a:rPr lang="ru-RU" sz="3600" baseline="0" dirty="0" smtClean="0"/>
                        <a:t> (</a:t>
                      </a:r>
                      <a:r>
                        <a:rPr lang="en-US" sz="3600" baseline="0" dirty="0" smtClean="0"/>
                        <a:t>const)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0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9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kx+b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k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987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x</a:t>
                      </a:r>
                      <a:r>
                        <a:rPr lang="en-US" sz="3600" baseline="30000" dirty="0" smtClean="0"/>
                        <a:t>2</a:t>
                      </a:r>
                      <a:endParaRPr lang="ru-RU" sz="3600" b="1" baseline="30000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2x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659874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x</a:t>
                      </a:r>
                      <a:r>
                        <a:rPr lang="en-US" sz="3600" baseline="30000" dirty="0" smtClean="0"/>
                        <a:t>3</a:t>
                      </a:r>
                      <a:endParaRPr lang="ru-RU" sz="3600" b="1" baseline="30000" dirty="0" smtClean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/>
                        <a:t>3x</a:t>
                      </a:r>
                      <a:r>
                        <a:rPr lang="en-US" sz="3600" baseline="30000" dirty="0" smtClean="0"/>
                        <a:t>2</a:t>
                      </a:r>
                      <a:endParaRPr lang="ru-RU" sz="3600" b="1" dirty="0">
                        <a:solidFill>
                          <a:schemeClr val="tx1"/>
                        </a:solidFill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anchor="ctr"/>
                </a:tc>
              </a:tr>
              <a:tr h="813635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648614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 smtClean="0"/>
                        <a:t>x</a:t>
                      </a:r>
                      <a:r>
                        <a:rPr lang="en-US" sz="3600" baseline="30000" dirty="0" err="1" smtClean="0"/>
                        <a:t>n</a:t>
                      </a:r>
                      <a:endParaRPr lang="ru-RU" sz="3600" b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3600" dirty="0" smtClean="0"/>
                        <a:t>nx</a:t>
                      </a:r>
                      <a:r>
                        <a:rPr lang="en-US" sz="3600" baseline="30000" dirty="0" smtClean="0"/>
                        <a:t>n-1</a:t>
                      </a:r>
                      <a:endParaRPr lang="ru-RU" dirty="0"/>
                    </a:p>
                  </a:txBody>
                  <a:tcPr/>
                </a:tc>
              </a:tr>
              <a:tr h="871586"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027" name="Object 2"/>
          <p:cNvGraphicFramePr>
            <a:graphicFrameLocks noChangeAspect="1"/>
          </p:cNvGraphicFramePr>
          <p:nvPr/>
        </p:nvGraphicFramePr>
        <p:xfrm>
          <a:off x="5286380" y="1142984"/>
          <a:ext cx="920750" cy="515938"/>
        </p:xfrm>
        <a:graphic>
          <a:graphicData uri="http://schemas.openxmlformats.org/presentationml/2006/ole">
            <p:oleObj spid="_x0000_s3074" name="Формула" r:id="rId3" imgW="368280" imgH="203040" progId="Equation.3">
              <p:embed/>
            </p:oleObj>
          </a:graphicData>
        </a:graphic>
      </p:graphicFrame>
      <p:graphicFrame>
        <p:nvGraphicFramePr>
          <p:cNvPr id="2" name="Object 3"/>
          <p:cNvGraphicFramePr>
            <a:graphicFrameLocks noChangeAspect="1"/>
          </p:cNvGraphicFramePr>
          <p:nvPr/>
        </p:nvGraphicFramePr>
        <p:xfrm>
          <a:off x="928688" y="1143000"/>
          <a:ext cx="857250" cy="515938"/>
        </p:xfrm>
        <a:graphic>
          <a:graphicData uri="http://schemas.openxmlformats.org/presentationml/2006/ole">
            <p:oleObj spid="_x0000_s3075" name="Формула" r:id="rId4" imgW="342720" imgH="203040" progId="Equation.3">
              <p:embed/>
            </p:oleObj>
          </a:graphicData>
        </a:graphic>
      </p:graphicFrame>
      <p:graphicFrame>
        <p:nvGraphicFramePr>
          <p:cNvPr id="4" name="Object 5"/>
          <p:cNvGraphicFramePr>
            <a:graphicFrameLocks noChangeAspect="1"/>
          </p:cNvGraphicFramePr>
          <p:nvPr/>
        </p:nvGraphicFramePr>
        <p:xfrm>
          <a:off x="1643042" y="4286256"/>
          <a:ext cx="827087" cy="755650"/>
        </p:xfrm>
        <a:graphic>
          <a:graphicData uri="http://schemas.openxmlformats.org/presentationml/2006/ole">
            <p:oleObj spid="_x0000_s3077" name="Формула" r:id="rId5" imgW="253800" imgH="228600" progId="Equation.3">
              <p:embed/>
            </p:oleObj>
          </a:graphicData>
        </a:graphic>
      </p:graphicFrame>
      <p:graphicFrame>
        <p:nvGraphicFramePr>
          <p:cNvPr id="6" name="Object 6"/>
          <p:cNvGraphicFramePr>
            <a:graphicFrameLocks noChangeAspect="1"/>
          </p:cNvGraphicFramePr>
          <p:nvPr/>
        </p:nvGraphicFramePr>
        <p:xfrm>
          <a:off x="5572132" y="4286256"/>
          <a:ext cx="768350" cy="912813"/>
        </p:xfrm>
        <a:graphic>
          <a:graphicData uri="http://schemas.openxmlformats.org/presentationml/2006/ole">
            <p:oleObj spid="_x0000_s3078" name="Формула" r:id="rId6" imgW="368280" imgH="431640" progId="Equation.3">
              <p:embed/>
            </p:oleObj>
          </a:graphicData>
        </a:graphic>
      </p:graphicFrame>
      <p:graphicFrame>
        <p:nvGraphicFramePr>
          <p:cNvPr id="3079" name="Object 7"/>
          <p:cNvGraphicFramePr>
            <a:graphicFrameLocks noChangeAspect="1"/>
          </p:cNvGraphicFramePr>
          <p:nvPr/>
        </p:nvGraphicFramePr>
        <p:xfrm>
          <a:off x="2000232" y="5786454"/>
          <a:ext cx="358775" cy="884237"/>
        </p:xfrm>
        <a:graphic>
          <a:graphicData uri="http://schemas.openxmlformats.org/presentationml/2006/ole">
            <p:oleObj spid="_x0000_s3079" name="Формула" r:id="rId7" imgW="164880" imgH="406080" progId="Equation.3">
              <p:embed/>
            </p:oleObj>
          </a:graphicData>
        </a:graphic>
      </p:graphicFrame>
      <p:graphicFrame>
        <p:nvGraphicFramePr>
          <p:cNvPr id="3080" name="Object 11"/>
          <p:cNvGraphicFramePr>
            <a:graphicFrameLocks noChangeAspect="1"/>
          </p:cNvGraphicFramePr>
          <p:nvPr/>
        </p:nvGraphicFramePr>
        <p:xfrm>
          <a:off x="5572132" y="5643578"/>
          <a:ext cx="773112" cy="885825"/>
        </p:xfrm>
        <a:graphic>
          <a:graphicData uri="http://schemas.openxmlformats.org/presentationml/2006/ole">
            <p:oleObj spid="_x0000_s3080" name="Формула" r:id="rId8" imgW="355320" imgH="406080" progId="Equation.3">
              <p:embed/>
            </p:oleObj>
          </a:graphicData>
        </a:graphic>
      </p:graphicFrame>
    </p:spTree>
  </p:cSld>
  <p:clrMapOvr>
    <a:masterClrMapping/>
  </p:clrMapOvr>
  <p:transition>
    <p:wip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857364"/>
          </a:xfrm>
        </p:spPr>
        <p:txBody>
          <a:bodyPr/>
          <a:lstStyle/>
          <a:p>
            <a:pPr eaLnBrk="1" hangingPunct="1"/>
            <a:r>
              <a:rPr lang="kk-KZ" sz="4000" b="1" dirty="0" smtClean="0">
                <a:solidFill>
                  <a:srgbClr val="0070C0"/>
                </a:solidFill>
              </a:rPr>
              <a:t>            </a:t>
            </a:r>
            <a:endParaRPr lang="ru-RU" sz="4000" b="1" dirty="0" smtClean="0">
              <a:solidFill>
                <a:srgbClr val="0070C0"/>
              </a:solidFill>
            </a:endParaRPr>
          </a:p>
        </p:txBody>
      </p:sp>
      <p:sp>
        <p:nvSpPr>
          <p:cNvPr id="9219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endParaRPr lang="ru-RU"/>
          </a:p>
        </p:txBody>
      </p:sp>
      <p:sp>
        <p:nvSpPr>
          <p:cNvPr id="9221" name="Rectangle 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22" name="Rectangle 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64" name="Picture 7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928688" y="1928813"/>
            <a:ext cx="1357312" cy="1073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4" name="Rectangle 1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66" name="Picture 9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71938" y="2071688"/>
            <a:ext cx="1357312" cy="860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6" name="Rectangle 1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68" name="Picture 11"/>
          <p:cNvPicPr>
            <a:picLocks noChangeAspect="1" noChangeArrowheads="1"/>
          </p:cNvPicPr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500813" y="1857375"/>
            <a:ext cx="142875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8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70" name="Picture 13"/>
          <p:cNvPicPr>
            <a:picLocks noChangeAspect="1" noChangeArrowheads="1"/>
          </p:cNvPicPr>
          <p:nvPr/>
        </p:nvPicPr>
        <p:blipFill>
          <a:blip r:embed="rId5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00125" y="3500438"/>
            <a:ext cx="1500188" cy="915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0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72" name="Picture 15"/>
          <p:cNvPicPr>
            <a:picLocks noChangeAspect="1" noChangeArrowheads="1"/>
          </p:cNvPicPr>
          <p:nvPr/>
        </p:nvPicPr>
        <p:blipFill>
          <a:blip r:embed="rId6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000500" y="3286125"/>
            <a:ext cx="157162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2" name="Rectangle 1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74" name="Picture 17"/>
          <p:cNvPicPr>
            <a:picLocks noChangeAspect="1" noChangeArrowheads="1"/>
          </p:cNvPicPr>
          <p:nvPr/>
        </p:nvPicPr>
        <p:blipFill>
          <a:blip r:embed="rId7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215063" y="3286125"/>
            <a:ext cx="2000250" cy="1214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34" name="Rectangle 2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5" name="Rectangle 2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6" name="Rectangle 2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7" name="Rectangle 2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38" name="Rectangle 2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80" name="Picture 27"/>
          <p:cNvPicPr>
            <a:picLocks noChangeAspect="1" noChangeArrowheads="1"/>
          </p:cNvPicPr>
          <p:nvPr/>
        </p:nvPicPr>
        <p:blipFill>
          <a:blip r:embed="rId8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071563" y="5143500"/>
            <a:ext cx="2071687" cy="1004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0" name="Rectangle 3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pic>
        <p:nvPicPr>
          <p:cNvPr id="5182" name="Picture 29"/>
          <p:cNvPicPr>
            <a:picLocks noChangeAspect="1" noChangeArrowheads="1"/>
          </p:cNvPicPr>
          <p:nvPr/>
        </p:nvPicPr>
        <p:blipFill>
          <a:blip r:embed="rId9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4857750" y="5000625"/>
            <a:ext cx="1643063" cy="1071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42" name="Rectangle 3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3" name="Rectangle 3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4" name="Rectangle 3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5" name="Rectangle 3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6" name="Rectangle 4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7" name="Rectangle 4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8" name="Rectangle 4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49" name="Rectangle 4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0" name="Rectangle 4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1" name="Rectangle 50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2" name="Rectangle 5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3" name="Rectangle 5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4" name="Rectangle 5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9255" name="Rectangle 58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40" name="Заголовок 1"/>
          <p:cNvSpPr txBox="1">
            <a:spLocks/>
          </p:cNvSpPr>
          <p:nvPr/>
        </p:nvSpPr>
        <p:spPr bwMode="auto">
          <a:xfrm>
            <a:off x="500034" y="0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45720" rIns="0" bIns="0" numCol="1" anchor="b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kk-KZ" sz="4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kk-KZ" sz="4000" b="1" dirty="0" smtClean="0">
              <a:solidFill>
                <a:srgbClr val="0070C0"/>
              </a:solidFill>
              <a:latin typeface="Times New Roman" pitchFamily="18" charset="0"/>
              <a:ea typeface="+mj-ea"/>
              <a:cs typeface="Times New Roman" pitchFamily="18" charset="0"/>
            </a:endParaRP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kk-KZ" sz="40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“Кім жылдам?”</a:t>
            </a:r>
          </a:p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kk-KZ" sz="4000" b="1" dirty="0" smtClean="0">
                <a:solidFill>
                  <a:srgbClr val="0070C0"/>
                </a:solidFill>
                <a:latin typeface="Times New Roman" pitchFamily="18" charset="0"/>
                <a:ea typeface="+mj-ea"/>
                <a:cs typeface="Times New Roman" pitchFamily="18" charset="0"/>
              </a:rPr>
              <a:t>Ауызша есептеңдер:</a:t>
            </a:r>
            <a:endParaRPr kumimoji="0" lang="ru-RU" sz="4000" b="1" i="0" u="none" strike="noStrike" kern="1200" cap="none" spc="0" normalizeH="0" baseline="0" noProof="0" dirty="0" smtClean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51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3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3000" fill="hold"/>
                                        <p:tgtEl>
                                          <p:spTgt spid="5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3000" fill="hold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3000" fill="hold"/>
                                        <p:tgtEl>
                                          <p:spTgt spid="51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3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3000" fill="hold"/>
                                        <p:tgtEl>
                                          <p:spTgt spid="51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3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3000" fill="hold"/>
                                        <p:tgtEl>
                                          <p:spTgt spid="51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30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3000" fill="hold"/>
                                        <p:tgtEl>
                                          <p:spTgt spid="51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3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3000" fill="hold"/>
                                        <p:tgtEl>
                                          <p:spTgt spid="51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3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3000" fill="hold"/>
                                        <p:tgtEl>
                                          <p:spTgt spid="51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71670" y="785813"/>
            <a:ext cx="4572031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kk-KZ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“Миға шабуыл”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28625" y="1571625"/>
            <a:ext cx="8001000" cy="646113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Функцияның туындысын</a:t>
            </a:r>
            <a:r>
              <a:rPr lang="ru-RU" sz="3600" b="1" dirty="0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600" b="1" dirty="0" err="1" smtClean="0">
                <a:solidFill>
                  <a:schemeClr val="accent3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табыңдар:</a:t>
            </a:r>
            <a:endParaRPr lang="ru-RU" sz="3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098" name="Object 11"/>
          <p:cNvGraphicFramePr>
            <a:graphicFrameLocks noChangeAspect="1"/>
          </p:cNvGraphicFramePr>
          <p:nvPr/>
        </p:nvGraphicFramePr>
        <p:xfrm>
          <a:off x="96838" y="2286000"/>
          <a:ext cx="4335462" cy="3357563"/>
        </p:xfrm>
        <a:graphic>
          <a:graphicData uri="http://schemas.openxmlformats.org/presentationml/2006/ole">
            <p:oleObj spid="_x0000_s4098" name="Формула" r:id="rId3" imgW="1396800" imgH="1079280" progId="Equation.3">
              <p:embed/>
            </p:oleObj>
          </a:graphicData>
        </a:graphic>
      </p:graphicFrame>
      <p:graphicFrame>
        <p:nvGraphicFramePr>
          <p:cNvPr id="4099" name="Object 3"/>
          <p:cNvGraphicFramePr>
            <a:graphicFrameLocks noChangeAspect="1"/>
          </p:cNvGraphicFramePr>
          <p:nvPr/>
        </p:nvGraphicFramePr>
        <p:xfrm>
          <a:off x="5143500" y="2428875"/>
          <a:ext cx="3784600" cy="2012950"/>
        </p:xfrm>
        <a:graphic>
          <a:graphicData uri="http://schemas.openxmlformats.org/presentationml/2006/ole">
            <p:oleObj spid="_x0000_s4099" name="Формула" r:id="rId4" imgW="1218960" imgH="647640" progId="Equation.3">
              <p:embed/>
            </p:oleObj>
          </a:graphicData>
        </a:graphic>
      </p:graphicFrame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369</TotalTime>
  <Words>549</Words>
  <Application>Microsoft Office PowerPoint</Application>
  <PresentationFormat>Экран (4:3)</PresentationFormat>
  <Paragraphs>198</Paragraphs>
  <Slides>20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2" baseType="lpstr">
      <vt:lpstr>Открытая</vt:lpstr>
      <vt:lpstr>Формула</vt:lpstr>
      <vt:lpstr>Слайд 1</vt:lpstr>
      <vt:lpstr>Слайд 2</vt:lpstr>
      <vt:lpstr>Слайд 3</vt:lpstr>
      <vt:lpstr>Слайд 4</vt:lpstr>
      <vt:lpstr>Слайд 5</vt:lpstr>
      <vt:lpstr>     Танымның үш жолы бар: ең оңайы еліктеу ең ащысы-тәжірибе ең мәртебелісі-ойлау                                                                                      Кун Фу Сызы (Конфуций)  Бағалау парағы:</vt:lpstr>
      <vt:lpstr>Слайд 7</vt:lpstr>
      <vt:lpstr>            </vt:lpstr>
      <vt:lpstr>Слайд 9</vt:lpstr>
      <vt:lpstr>Слайд 10</vt:lpstr>
      <vt:lpstr>Слайд 11</vt:lpstr>
      <vt:lpstr>Слайд 12</vt:lpstr>
      <vt:lpstr>Слайд 13</vt:lpstr>
      <vt:lpstr>Слайд 14</vt:lpstr>
      <vt:lpstr>Слайд 15</vt:lpstr>
      <vt:lpstr>Слайд 16</vt:lpstr>
      <vt:lpstr>Слайд 17</vt:lpstr>
      <vt:lpstr>Слайд 18</vt:lpstr>
      <vt:lpstr>Слайд 19</vt:lpstr>
      <vt:lpstr>Слайд 20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User</cp:lastModifiedBy>
  <cp:revision>53</cp:revision>
  <dcterms:created xsi:type="dcterms:W3CDTF">2012-01-18T01:45:14Z</dcterms:created>
  <dcterms:modified xsi:type="dcterms:W3CDTF">2018-01-30T02:48:08Z</dcterms:modified>
</cp:coreProperties>
</file>